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8"/>
    <p:restoredTop sz="83065" autoAdjust="0"/>
  </p:normalViewPr>
  <p:slideViewPr>
    <p:cSldViewPr snapToGrid="0" snapToObjects="1">
      <p:cViewPr varScale="1">
        <p:scale>
          <a:sx n="53" d="100"/>
          <a:sy n="53" d="100"/>
        </p:scale>
        <p:origin x="1520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Ty&#246;kirj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400" b="0" i="0" u="none" strike="noStrike" baseline="0">
                <a:effectLst/>
              </a:rPr>
              <a:t>13.  Miten ruokailun monikulttuurisuus ja -muotoisuus näkyvät toimipaikoissnne? (Voit valita useita vaihtoehtoja)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Taul1!$B$4</c:f>
              <c:strCache>
                <c:ptCount val="1"/>
                <c:pt idx="0">
                  <c:v>Arvo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1F1F1F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Taul1!$A$5:$A$14</c:f>
              <c:strCache>
                <c:ptCount val="10"/>
                <c:pt idx="0">
                  <c:v>Erityisruokavaliot (esim. uskonnolliset rajoitteet)</c:v>
                </c:pt>
                <c:pt idx="1">
                  <c:v>Kasvisruokavaihtoehdot</c:v>
                </c:pt>
                <c:pt idx="2">
                  <c:v>Ruokapalvelu- ja opetushenkilöstön välinen yhteistyö</c:v>
                </c:pt>
                <c:pt idx="3">
                  <c:v>Kansainväliset teemapäivät tai ruokalajit</c:v>
                </c:pt>
                <c:pt idx="4">
                  <c:v>Asiakkaiden osallistuminen ruokalistan suunnitteluun</c:v>
                </c:pt>
                <c:pt idx="5">
                  <c:v>Asiakkaiden osallistuminen ruokailutilan somistamiseen</c:v>
                </c:pt>
                <c:pt idx="6">
                  <c:v>Kielten ja kulttuurien huomioiminen asiakaskohtaamisissa</c:v>
                </c:pt>
                <c:pt idx="7">
                  <c:v>Henkilöstön koulutus monikulttuurisuuteen liittyen</c:v>
                </c:pt>
                <c:pt idx="8">
                  <c:v>Sianlihan käytön vähentäminen</c:v>
                </c:pt>
                <c:pt idx="9">
                  <c:v>Muu: Reaaliaikainen ruokalajikohtainen palautemahd.</c:v>
                </c:pt>
              </c:strCache>
            </c:strRef>
          </c:cat>
          <c:val>
            <c:numRef>
              <c:f>Taul1!$B$5:$B$14</c:f>
              <c:numCache>
                <c:formatCode>0</c:formatCode>
                <c:ptCount val="10"/>
                <c:pt idx="0">
                  <c:v>54</c:v>
                </c:pt>
                <c:pt idx="1">
                  <c:v>51</c:v>
                </c:pt>
                <c:pt idx="2">
                  <c:v>41</c:v>
                </c:pt>
                <c:pt idx="3">
                  <c:v>25</c:v>
                </c:pt>
                <c:pt idx="4">
                  <c:v>18</c:v>
                </c:pt>
                <c:pt idx="5">
                  <c:v>16</c:v>
                </c:pt>
                <c:pt idx="6">
                  <c:v>14</c:v>
                </c:pt>
                <c:pt idx="7">
                  <c:v>13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FC-4308-AC0D-89585EBB28A2}"/>
            </c:ext>
          </c:extLst>
        </c:ser>
        <c:ser>
          <c:idx val="1"/>
          <c:order val="1"/>
          <c:tx>
            <c:strRef>
              <c:f>Taul1!$C$4</c:f>
              <c:strCache>
                <c:ptCount val="1"/>
                <c:pt idx="0">
                  <c:v>Vastauksia yhteensä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Taul1!$A$5:$A$14</c:f>
              <c:strCache>
                <c:ptCount val="10"/>
                <c:pt idx="0">
                  <c:v>Erityisruokavaliot (esim. uskonnolliset rajoitteet)</c:v>
                </c:pt>
                <c:pt idx="1">
                  <c:v>Kasvisruokavaihtoehdot</c:v>
                </c:pt>
                <c:pt idx="2">
                  <c:v>Ruokapalvelu- ja opetushenkilöstön välinen yhteistyö</c:v>
                </c:pt>
                <c:pt idx="3">
                  <c:v>Kansainväliset teemapäivät tai ruokalajit</c:v>
                </c:pt>
                <c:pt idx="4">
                  <c:v>Asiakkaiden osallistuminen ruokalistan suunnitteluun</c:v>
                </c:pt>
                <c:pt idx="5">
                  <c:v>Asiakkaiden osallistuminen ruokailutilan somistamiseen</c:v>
                </c:pt>
                <c:pt idx="6">
                  <c:v>Kielten ja kulttuurien huomioiminen asiakaskohtaamisissa</c:v>
                </c:pt>
                <c:pt idx="7">
                  <c:v>Henkilöstön koulutus monikulttuurisuuteen liittyen</c:v>
                </c:pt>
                <c:pt idx="8">
                  <c:v>Sianlihan käytön vähentäminen</c:v>
                </c:pt>
                <c:pt idx="9">
                  <c:v>Muu: Reaaliaikainen ruokalajikohtainen palautemahd.</c:v>
                </c:pt>
              </c:strCache>
            </c:strRef>
          </c:cat>
          <c:val>
            <c:numRef>
              <c:f>Taul1!$C$5:$C$14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AAFC-4308-AC0D-89585EBB28A2}"/>
            </c:ext>
          </c:extLst>
        </c:ser>
        <c:ser>
          <c:idx val="2"/>
          <c:order val="2"/>
          <c:tx>
            <c:strRef>
              <c:f>Taul1!$D$4</c:f>
              <c:strCache>
                <c:ptCount val="1"/>
                <c:pt idx="0">
                  <c:v>234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Taul1!$A$5:$A$14</c:f>
              <c:strCache>
                <c:ptCount val="10"/>
                <c:pt idx="0">
                  <c:v>Erityisruokavaliot (esim. uskonnolliset rajoitteet)</c:v>
                </c:pt>
                <c:pt idx="1">
                  <c:v>Kasvisruokavaihtoehdot</c:v>
                </c:pt>
                <c:pt idx="2">
                  <c:v>Ruokapalvelu- ja opetushenkilöstön välinen yhteistyö</c:v>
                </c:pt>
                <c:pt idx="3">
                  <c:v>Kansainväliset teemapäivät tai ruokalajit</c:v>
                </c:pt>
                <c:pt idx="4">
                  <c:v>Asiakkaiden osallistuminen ruokalistan suunnitteluun</c:v>
                </c:pt>
                <c:pt idx="5">
                  <c:v>Asiakkaiden osallistuminen ruokailutilan somistamiseen</c:v>
                </c:pt>
                <c:pt idx="6">
                  <c:v>Kielten ja kulttuurien huomioiminen asiakaskohtaamisissa</c:v>
                </c:pt>
                <c:pt idx="7">
                  <c:v>Henkilöstön koulutus monikulttuurisuuteen liittyen</c:v>
                </c:pt>
                <c:pt idx="8">
                  <c:v>Sianlihan käytön vähentäminen</c:v>
                </c:pt>
                <c:pt idx="9">
                  <c:v>Muu: Reaaliaikainen ruokalajikohtainen palautemahd.</c:v>
                </c:pt>
              </c:strCache>
            </c:strRef>
          </c:cat>
          <c:val>
            <c:numRef>
              <c:f>Taul1!$D$5:$D$14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2-AAFC-4308-AC0D-89585EBB28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56081760"/>
        <c:axId val="1856082240"/>
      </c:barChart>
      <c:catAx>
        <c:axId val="1856081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856082240"/>
        <c:crosses val="autoZero"/>
        <c:auto val="1"/>
        <c:lblAlgn val="ctr"/>
        <c:lblOffset val="100"/>
        <c:noMultiLvlLbl val="0"/>
      </c:catAx>
      <c:valAx>
        <c:axId val="1856082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856081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C47EE828-DCA8-DFEB-0815-DECC420C0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88C76EF0-A9AF-A7D4-9C40-F76FCC218A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8711325E-BA2B-1DC4-19FD-BA4F79F0B2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1823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668C686C-35BB-2396-D468-1B6FF5303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FA40F4D0-3A8E-30C0-58B7-3C65C0976F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834881F1-8567-85F5-DFFB-8442900C15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95108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>
          <a:extLst>
            <a:ext uri="{FF2B5EF4-FFF2-40B4-BE49-F238E27FC236}">
              <a16:creationId xmlns:a16="http://schemas.microsoft.com/office/drawing/2014/main" id="{CD80A72D-AEBE-79C2-47C7-D77189481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>
            <a:extLst>
              <a:ext uri="{FF2B5EF4-FFF2-40B4-BE49-F238E27FC236}">
                <a16:creationId xmlns:a16="http://schemas.microsoft.com/office/drawing/2014/main" id="{7B0EEBE4-7F65-A95B-5443-5F83EB0407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1" name="Shape 121">
            <a:extLst>
              <a:ext uri="{FF2B5EF4-FFF2-40B4-BE49-F238E27FC236}">
                <a16:creationId xmlns:a16="http://schemas.microsoft.com/office/drawing/2014/main" id="{D88BBD0F-70A4-6A22-0E9A-F1139D77C4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1381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Aiheen taustoitus: Miksi monikulttuurisuus ja moninaisuus ovat tärkeitä teemoja: </a:t>
            </a:r>
            <a:b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</a:br>
            <a:b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</a:br>
            <a:r>
              <a:rPr lang="fi-FI" sz="1200" b="1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Monikriisien aika</a:t>
            </a:r>
            <a:endParaRPr lang="fi-FI" b="0" dirty="0">
              <a:effectLst/>
            </a:endParaRPr>
          </a:p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Pandemia, ilmastonmuutos, sodat ja muuttoliike muokkaavat arkea.</a:t>
            </a:r>
            <a:endParaRPr lang="fi-FI" b="0" dirty="0">
              <a:effectLst/>
            </a:endParaRPr>
          </a:p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 Kouluruokailu tarjoaa jatkuvuutta, turvaa ja yhteisöllisyyttä.</a:t>
            </a:r>
            <a:endParaRPr lang="fi-FI" b="0" dirty="0">
              <a:effectLst/>
            </a:endParaRPr>
          </a:p>
          <a:p>
            <a:br>
              <a:rPr lang="fi-FI" b="0" dirty="0">
                <a:effectLst/>
              </a:rPr>
            </a:br>
            <a:endParaRPr lang="fi-FI" b="0" dirty="0">
              <a:effectLst/>
            </a:endParaRPr>
          </a:p>
          <a:p>
            <a:pPr rtl="0"/>
            <a:r>
              <a:rPr lang="fi-FI" sz="1200" b="1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Kohtaamisia arjessa</a:t>
            </a:r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endParaRPr lang="fi-FI" b="0" dirty="0">
              <a:effectLst/>
            </a:endParaRPr>
          </a:p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Moninaisuus näkyy ruokarajoitteissa, tottumuksissa ja kielissä.</a:t>
            </a:r>
            <a:endParaRPr lang="fi-FI" b="0" dirty="0">
              <a:effectLst/>
            </a:endParaRPr>
          </a:p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Monikulttuurisuus on arvostavaa kohtaamista, kuuntelemista ja joustavuutta.</a:t>
            </a:r>
            <a:endParaRPr lang="fi-FI" b="0" dirty="0">
              <a:effectLst/>
            </a:endParaRPr>
          </a:p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Ruokapalvelut luovat tilan, jossa erilaiset taustat tulevat nähdyiksi.</a:t>
            </a:r>
            <a:endParaRPr lang="fi-FI" b="0" dirty="0">
              <a:effectLst/>
            </a:endParaRPr>
          </a:p>
          <a:p>
            <a:br>
              <a:rPr lang="fi-FI" b="0" dirty="0">
                <a:effectLst/>
              </a:rPr>
            </a:br>
            <a:endParaRPr lang="fi-FI" b="0" dirty="0">
              <a:effectLst/>
            </a:endParaRPr>
          </a:p>
          <a:p>
            <a:pPr rtl="0"/>
            <a:r>
              <a:rPr lang="fi-FI" sz="1200" b="1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Osa kriisivalmiutta</a:t>
            </a:r>
            <a:endParaRPr lang="fi-FI" b="0" dirty="0">
              <a:effectLst/>
            </a:endParaRPr>
          </a:p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Vuonna 2024 perustettu ruokapalvelupooli vahvistaa huoltovarmuutta.</a:t>
            </a:r>
            <a:endParaRPr lang="fi-FI" b="0" dirty="0">
              <a:effectLst/>
            </a:endParaRPr>
          </a:p>
          <a:p>
            <a:pPr rtl="0"/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 Kouluruokailu on osa kansallista </a:t>
            </a:r>
            <a:r>
              <a:rPr lang="fi-FI" sz="1200" b="0" i="0" u="none" strike="noStrike" kern="1200" cap="none" dirty="0" err="1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resilienssiä</a:t>
            </a:r>
            <a:r>
              <a:rPr lang="fi-FI" sz="1200" b="0" i="0" u="none" strike="noStrike" kern="1200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 ja kokonaisturvallisuutta.</a:t>
            </a:r>
            <a:endParaRPr lang="fi-FI" b="0" dirty="0">
              <a:effectLst/>
            </a:endParaRPr>
          </a:p>
          <a:p>
            <a:br>
              <a:rPr lang="fi-FI" b="0" dirty="0">
                <a:effectLst/>
              </a:rPr>
            </a:br>
            <a:endParaRPr lang="fi-FI" dirty="0"/>
          </a:p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09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8AA7E927-B760-DD9C-4175-D5A91ADC1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C1E6E8B0-0D85-EA0A-A113-8E8CB60E89E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D1789FB2-9286-FB45-7FCB-450BD72E5F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92202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D10F08AC-5FF1-C3CD-7BB8-E45914FFE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42F7BA53-C6A6-8134-22C1-3C7730C07A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D57A5E4A-458A-20C6-9C69-B94DDBF13B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9285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975492CB-920D-204C-DFAE-B1BD7EA88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AE8F3FEA-2715-3654-7CEF-733E1C07A0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6395393C-C86F-FBC3-9717-56C9FA10C4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36212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64B525D6-3A74-5C12-4581-FD7AAC83B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117B9DC7-A450-4572-4F5A-6A4612F748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A86495F8-D6B2-EA51-9C4E-593866B5D8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1078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1AFE7B44-1028-0C56-9945-4C6A106708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A9BCBD0E-A2DB-5E11-17B6-1E79C55699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31B03DCE-1966-D52A-FFD3-FE68F65E95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3739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F3020461-8AE2-95BA-45A1-107E18FB6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D721645B-5830-3F97-0675-34F137D1E5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027C83A2-CF90-FE9A-520C-569AEFE7E0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6432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>
          <a:extLst>
            <a:ext uri="{FF2B5EF4-FFF2-40B4-BE49-F238E27FC236}">
              <a16:creationId xmlns:a16="http://schemas.microsoft.com/office/drawing/2014/main" id="{C1CD34BF-2836-9003-B69D-E95DD2D61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>
            <a:extLst>
              <a:ext uri="{FF2B5EF4-FFF2-40B4-BE49-F238E27FC236}">
                <a16:creationId xmlns:a16="http://schemas.microsoft.com/office/drawing/2014/main" id="{C75E3495-A575-3171-0190-B3555963F7F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rtl="0"/>
            <a:endParaRPr dirty="0"/>
          </a:p>
        </p:txBody>
      </p:sp>
      <p:sp>
        <p:nvSpPr>
          <p:cNvPr id="149" name="Shape 149">
            <a:extLst>
              <a:ext uri="{FF2B5EF4-FFF2-40B4-BE49-F238E27FC236}">
                <a16:creationId xmlns:a16="http://schemas.microsoft.com/office/drawing/2014/main" id="{04E5976A-93F4-91E5-3409-79AE8C59DA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5436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slide 3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hape 23"/>
          <p:cNvPicPr preferRelativeResize="0"/>
          <p:nvPr/>
        </p:nvPicPr>
        <p:blipFill rotWithShape="1">
          <a:blip r:embed="rId2">
            <a:alphaModFix/>
          </a:blip>
          <a:srcRect r="-5" b="3124"/>
          <a:stretch/>
        </p:blipFill>
        <p:spPr>
          <a:xfrm>
            <a:off x="254000" y="254000"/>
            <a:ext cx="8636000" cy="5905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685800" y="426720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2588" marR="0" lvl="1" indent="317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2500" marR="0" lvl="2" indent="-187325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‒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28750" marR="0" lvl="3" indent="-187325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5000" marR="0" lvl="4" indent="-187325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708920"/>
            <a:ext cx="7772400" cy="12961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26" name="Shape 26"/>
          <p:cNvGrpSpPr/>
          <p:nvPr/>
        </p:nvGrpSpPr>
        <p:grpSpPr>
          <a:xfrm>
            <a:off x="252000" y="250723"/>
            <a:ext cx="2179464" cy="2042651"/>
            <a:chOff x="1311275" y="373063"/>
            <a:chExt cx="6524625" cy="6115050"/>
          </a:xfrm>
        </p:grpSpPr>
        <p:sp>
          <p:nvSpPr>
            <p:cNvPr id="27" name="Shape 27"/>
            <p:cNvSpPr/>
            <p:nvPr/>
          </p:nvSpPr>
          <p:spPr>
            <a:xfrm>
              <a:off x="4267200" y="5875338"/>
              <a:ext cx="609600" cy="612775"/>
            </a:xfrm>
            <a:prstGeom prst="rect">
              <a:avLst/>
            </a:prstGeom>
            <a:solidFill>
              <a:srgbClr val="FCD116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/>
            <p:nvPr/>
          </p:nvSpPr>
          <p:spPr>
            <a:xfrm>
              <a:off x="4267200" y="373063"/>
              <a:ext cx="609600" cy="609600"/>
            </a:xfrm>
            <a:prstGeom prst="rect">
              <a:avLst/>
            </a:prstGeom>
            <a:solidFill>
              <a:srgbClr val="FCD116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1311275" y="1436688"/>
              <a:ext cx="6524625" cy="41529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86559"/>
                  </a:moveTo>
                  <a:lnTo>
                    <a:pt x="119562" y="85229"/>
                  </a:lnTo>
                  <a:lnTo>
                    <a:pt x="119124" y="83899"/>
                  </a:lnTo>
                  <a:lnTo>
                    <a:pt x="118598" y="82660"/>
                  </a:lnTo>
                  <a:lnTo>
                    <a:pt x="118102" y="81513"/>
                  </a:lnTo>
                  <a:lnTo>
                    <a:pt x="117605" y="80458"/>
                  </a:lnTo>
                  <a:lnTo>
                    <a:pt x="117051" y="79403"/>
                  </a:lnTo>
                  <a:lnTo>
                    <a:pt x="116467" y="78440"/>
                  </a:lnTo>
                  <a:lnTo>
                    <a:pt x="115854" y="77477"/>
                  </a:lnTo>
                  <a:lnTo>
                    <a:pt x="115240" y="76605"/>
                  </a:lnTo>
                  <a:lnTo>
                    <a:pt x="114627" y="75779"/>
                  </a:lnTo>
                  <a:lnTo>
                    <a:pt x="113956" y="75000"/>
                  </a:lnTo>
                  <a:lnTo>
                    <a:pt x="113343" y="74220"/>
                  </a:lnTo>
                  <a:lnTo>
                    <a:pt x="111941" y="72889"/>
                  </a:lnTo>
                  <a:lnTo>
                    <a:pt x="110598" y="71559"/>
                  </a:lnTo>
                  <a:lnTo>
                    <a:pt x="107737" y="69357"/>
                  </a:lnTo>
                  <a:lnTo>
                    <a:pt x="104934" y="67339"/>
                  </a:lnTo>
                  <a:lnTo>
                    <a:pt x="103591" y="66376"/>
                  </a:lnTo>
                  <a:lnTo>
                    <a:pt x="102306" y="65412"/>
                  </a:lnTo>
                  <a:lnTo>
                    <a:pt x="100992" y="64357"/>
                  </a:lnTo>
                  <a:lnTo>
                    <a:pt x="99824" y="63211"/>
                  </a:lnTo>
                  <a:lnTo>
                    <a:pt x="99328" y="62568"/>
                  </a:lnTo>
                  <a:lnTo>
                    <a:pt x="98832" y="61972"/>
                  </a:lnTo>
                  <a:lnTo>
                    <a:pt x="98364" y="61284"/>
                  </a:lnTo>
                  <a:lnTo>
                    <a:pt x="97985" y="60458"/>
                  </a:lnTo>
                  <a:lnTo>
                    <a:pt x="97576" y="59587"/>
                  </a:lnTo>
                  <a:lnTo>
                    <a:pt x="97255" y="58807"/>
                  </a:lnTo>
                  <a:lnTo>
                    <a:pt x="96905" y="57935"/>
                  </a:lnTo>
                  <a:lnTo>
                    <a:pt x="96642" y="56972"/>
                  </a:lnTo>
                  <a:lnTo>
                    <a:pt x="96175" y="55000"/>
                  </a:lnTo>
                  <a:lnTo>
                    <a:pt x="95795" y="53073"/>
                  </a:lnTo>
                  <a:lnTo>
                    <a:pt x="95503" y="51146"/>
                  </a:lnTo>
                  <a:lnTo>
                    <a:pt x="95299" y="49220"/>
                  </a:lnTo>
                  <a:lnTo>
                    <a:pt x="94102" y="49357"/>
                  </a:lnTo>
                  <a:lnTo>
                    <a:pt x="92817" y="49357"/>
                  </a:lnTo>
                  <a:lnTo>
                    <a:pt x="92145" y="49311"/>
                  </a:lnTo>
                  <a:lnTo>
                    <a:pt x="91474" y="49128"/>
                  </a:lnTo>
                  <a:lnTo>
                    <a:pt x="90802" y="48853"/>
                  </a:lnTo>
                  <a:lnTo>
                    <a:pt x="90131" y="48486"/>
                  </a:lnTo>
                  <a:lnTo>
                    <a:pt x="89401" y="48073"/>
                  </a:lnTo>
                  <a:lnTo>
                    <a:pt x="88729" y="47431"/>
                  </a:lnTo>
                  <a:lnTo>
                    <a:pt x="88116" y="46743"/>
                  </a:lnTo>
                  <a:lnTo>
                    <a:pt x="87503" y="45871"/>
                  </a:lnTo>
                  <a:lnTo>
                    <a:pt x="86890" y="44908"/>
                  </a:lnTo>
                  <a:lnTo>
                    <a:pt x="86306" y="43669"/>
                  </a:lnTo>
                  <a:lnTo>
                    <a:pt x="85810" y="42247"/>
                  </a:lnTo>
                  <a:lnTo>
                    <a:pt x="85372" y="40642"/>
                  </a:lnTo>
                  <a:lnTo>
                    <a:pt x="85021" y="39266"/>
                  </a:lnTo>
                  <a:lnTo>
                    <a:pt x="84817" y="37752"/>
                  </a:lnTo>
                  <a:lnTo>
                    <a:pt x="84583" y="36192"/>
                  </a:lnTo>
                  <a:lnTo>
                    <a:pt x="84350" y="34495"/>
                  </a:lnTo>
                  <a:lnTo>
                    <a:pt x="83912" y="30963"/>
                  </a:lnTo>
                  <a:lnTo>
                    <a:pt x="83416" y="27201"/>
                  </a:lnTo>
                  <a:lnTo>
                    <a:pt x="83065" y="25229"/>
                  </a:lnTo>
                  <a:lnTo>
                    <a:pt x="82744" y="23302"/>
                  </a:lnTo>
                  <a:lnTo>
                    <a:pt x="82218" y="21284"/>
                  </a:lnTo>
                  <a:lnTo>
                    <a:pt x="81664" y="19357"/>
                  </a:lnTo>
                  <a:lnTo>
                    <a:pt x="81051" y="17339"/>
                  </a:lnTo>
                  <a:lnTo>
                    <a:pt x="80262" y="15366"/>
                  </a:lnTo>
                  <a:lnTo>
                    <a:pt x="79824" y="14403"/>
                  </a:lnTo>
                  <a:lnTo>
                    <a:pt x="79357" y="13440"/>
                  </a:lnTo>
                  <a:lnTo>
                    <a:pt x="78861" y="12477"/>
                  </a:lnTo>
                  <a:lnTo>
                    <a:pt x="78306" y="11513"/>
                  </a:lnTo>
                  <a:lnTo>
                    <a:pt x="77284" y="9908"/>
                  </a:lnTo>
                  <a:lnTo>
                    <a:pt x="76233" y="8440"/>
                  </a:lnTo>
                  <a:lnTo>
                    <a:pt x="75094" y="7018"/>
                  </a:lnTo>
                  <a:lnTo>
                    <a:pt x="73985" y="5779"/>
                  </a:lnTo>
                  <a:lnTo>
                    <a:pt x="72875" y="4633"/>
                  </a:lnTo>
                  <a:lnTo>
                    <a:pt x="71737" y="3669"/>
                  </a:lnTo>
                  <a:lnTo>
                    <a:pt x="70569" y="2889"/>
                  </a:lnTo>
                  <a:lnTo>
                    <a:pt x="69401" y="2110"/>
                  </a:lnTo>
                  <a:lnTo>
                    <a:pt x="68204" y="1467"/>
                  </a:lnTo>
                  <a:lnTo>
                    <a:pt x="67036" y="963"/>
                  </a:lnTo>
                  <a:lnTo>
                    <a:pt x="65868" y="596"/>
                  </a:lnTo>
                  <a:lnTo>
                    <a:pt x="64671" y="229"/>
                  </a:lnTo>
                  <a:lnTo>
                    <a:pt x="63503" y="45"/>
                  </a:lnTo>
                  <a:lnTo>
                    <a:pt x="62335" y="0"/>
                  </a:lnTo>
                  <a:lnTo>
                    <a:pt x="61138" y="0"/>
                  </a:lnTo>
                  <a:lnTo>
                    <a:pt x="59970" y="45"/>
                  </a:lnTo>
                  <a:lnTo>
                    <a:pt x="60642" y="871"/>
                  </a:lnTo>
                  <a:lnTo>
                    <a:pt x="61255" y="1559"/>
                  </a:lnTo>
                  <a:lnTo>
                    <a:pt x="61810" y="2339"/>
                  </a:lnTo>
                  <a:lnTo>
                    <a:pt x="62335" y="3256"/>
                  </a:lnTo>
                  <a:lnTo>
                    <a:pt x="62773" y="4036"/>
                  </a:lnTo>
                  <a:lnTo>
                    <a:pt x="63153" y="4816"/>
                  </a:lnTo>
                  <a:lnTo>
                    <a:pt x="63503" y="5688"/>
                  </a:lnTo>
                  <a:lnTo>
                    <a:pt x="63795" y="6513"/>
                  </a:lnTo>
                  <a:lnTo>
                    <a:pt x="64000" y="7385"/>
                  </a:lnTo>
                  <a:lnTo>
                    <a:pt x="64233" y="8165"/>
                  </a:lnTo>
                  <a:lnTo>
                    <a:pt x="64350" y="9036"/>
                  </a:lnTo>
                  <a:lnTo>
                    <a:pt x="64467" y="9862"/>
                  </a:lnTo>
                  <a:lnTo>
                    <a:pt x="64525" y="10642"/>
                  </a:lnTo>
                  <a:lnTo>
                    <a:pt x="64525" y="11422"/>
                  </a:lnTo>
                  <a:lnTo>
                    <a:pt x="64467" y="12201"/>
                  </a:lnTo>
                  <a:lnTo>
                    <a:pt x="64408" y="13027"/>
                  </a:lnTo>
                  <a:lnTo>
                    <a:pt x="64291" y="13715"/>
                  </a:lnTo>
                  <a:lnTo>
                    <a:pt x="64175" y="14403"/>
                  </a:lnTo>
                  <a:lnTo>
                    <a:pt x="63941" y="15137"/>
                  </a:lnTo>
                  <a:lnTo>
                    <a:pt x="63737" y="15733"/>
                  </a:lnTo>
                  <a:lnTo>
                    <a:pt x="63503" y="16376"/>
                  </a:lnTo>
                  <a:lnTo>
                    <a:pt x="63211" y="16972"/>
                  </a:lnTo>
                  <a:lnTo>
                    <a:pt x="62948" y="17522"/>
                  </a:lnTo>
                  <a:lnTo>
                    <a:pt x="62598" y="17935"/>
                  </a:lnTo>
                  <a:lnTo>
                    <a:pt x="62218" y="18394"/>
                  </a:lnTo>
                  <a:lnTo>
                    <a:pt x="61810" y="18807"/>
                  </a:lnTo>
                  <a:lnTo>
                    <a:pt x="61430" y="19174"/>
                  </a:lnTo>
                  <a:lnTo>
                    <a:pt x="60992" y="19449"/>
                  </a:lnTo>
                  <a:lnTo>
                    <a:pt x="60525" y="19633"/>
                  </a:lnTo>
                  <a:lnTo>
                    <a:pt x="60087" y="19770"/>
                  </a:lnTo>
                  <a:lnTo>
                    <a:pt x="59591" y="19862"/>
                  </a:lnTo>
                  <a:lnTo>
                    <a:pt x="59065" y="19954"/>
                  </a:lnTo>
                  <a:lnTo>
                    <a:pt x="58335" y="19862"/>
                  </a:lnTo>
                  <a:lnTo>
                    <a:pt x="57664" y="19770"/>
                  </a:lnTo>
                  <a:lnTo>
                    <a:pt x="57051" y="19633"/>
                  </a:lnTo>
                  <a:lnTo>
                    <a:pt x="56437" y="19357"/>
                  </a:lnTo>
                  <a:lnTo>
                    <a:pt x="55824" y="18990"/>
                  </a:lnTo>
                  <a:lnTo>
                    <a:pt x="55270" y="18669"/>
                  </a:lnTo>
                  <a:lnTo>
                    <a:pt x="54715" y="18211"/>
                  </a:lnTo>
                  <a:lnTo>
                    <a:pt x="54131" y="17660"/>
                  </a:lnTo>
                  <a:lnTo>
                    <a:pt x="53080" y="16605"/>
                  </a:lnTo>
                  <a:lnTo>
                    <a:pt x="52000" y="15366"/>
                  </a:lnTo>
                  <a:lnTo>
                    <a:pt x="51007" y="14082"/>
                  </a:lnTo>
                  <a:lnTo>
                    <a:pt x="49927" y="12752"/>
                  </a:lnTo>
                  <a:lnTo>
                    <a:pt x="48817" y="11330"/>
                  </a:lnTo>
                  <a:lnTo>
                    <a:pt x="47649" y="10091"/>
                  </a:lnTo>
                  <a:lnTo>
                    <a:pt x="47007" y="9495"/>
                  </a:lnTo>
                  <a:lnTo>
                    <a:pt x="46394" y="8853"/>
                  </a:lnTo>
                  <a:lnTo>
                    <a:pt x="45722" y="8256"/>
                  </a:lnTo>
                  <a:lnTo>
                    <a:pt x="45051" y="7706"/>
                  </a:lnTo>
                  <a:lnTo>
                    <a:pt x="44321" y="7293"/>
                  </a:lnTo>
                  <a:lnTo>
                    <a:pt x="43532" y="6834"/>
                  </a:lnTo>
                  <a:lnTo>
                    <a:pt x="42773" y="6513"/>
                  </a:lnTo>
                  <a:lnTo>
                    <a:pt x="41927" y="6146"/>
                  </a:lnTo>
                  <a:lnTo>
                    <a:pt x="41021" y="5871"/>
                  </a:lnTo>
                  <a:lnTo>
                    <a:pt x="40116" y="5688"/>
                  </a:lnTo>
                  <a:lnTo>
                    <a:pt x="39182" y="5504"/>
                  </a:lnTo>
                  <a:lnTo>
                    <a:pt x="38102" y="5504"/>
                  </a:lnTo>
                  <a:lnTo>
                    <a:pt x="37167" y="5504"/>
                  </a:lnTo>
                  <a:lnTo>
                    <a:pt x="36262" y="5688"/>
                  </a:lnTo>
                  <a:lnTo>
                    <a:pt x="35416" y="5963"/>
                  </a:lnTo>
                  <a:lnTo>
                    <a:pt x="34569" y="6330"/>
                  </a:lnTo>
                  <a:lnTo>
                    <a:pt x="33839" y="6743"/>
                  </a:lnTo>
                  <a:lnTo>
                    <a:pt x="33109" y="7201"/>
                  </a:lnTo>
                  <a:lnTo>
                    <a:pt x="32496" y="7706"/>
                  </a:lnTo>
                  <a:lnTo>
                    <a:pt x="31883" y="8256"/>
                  </a:lnTo>
                  <a:lnTo>
                    <a:pt x="32496" y="8348"/>
                  </a:lnTo>
                  <a:lnTo>
                    <a:pt x="32992" y="8532"/>
                  </a:lnTo>
                  <a:lnTo>
                    <a:pt x="33576" y="8807"/>
                  </a:lnTo>
                  <a:lnTo>
                    <a:pt x="34072" y="8944"/>
                  </a:lnTo>
                  <a:lnTo>
                    <a:pt x="34978" y="9587"/>
                  </a:lnTo>
                  <a:lnTo>
                    <a:pt x="35795" y="10275"/>
                  </a:lnTo>
                  <a:lnTo>
                    <a:pt x="36525" y="11146"/>
                  </a:lnTo>
                  <a:lnTo>
                    <a:pt x="37197" y="12110"/>
                  </a:lnTo>
                  <a:lnTo>
                    <a:pt x="37839" y="13119"/>
                  </a:lnTo>
                  <a:lnTo>
                    <a:pt x="38394" y="14266"/>
                  </a:lnTo>
                  <a:lnTo>
                    <a:pt x="38890" y="15458"/>
                  </a:lnTo>
                  <a:lnTo>
                    <a:pt x="39328" y="16697"/>
                  </a:lnTo>
                  <a:lnTo>
                    <a:pt x="39795" y="17935"/>
                  </a:lnTo>
                  <a:lnTo>
                    <a:pt x="40175" y="19357"/>
                  </a:lnTo>
                  <a:lnTo>
                    <a:pt x="40905" y="22064"/>
                  </a:lnTo>
                  <a:lnTo>
                    <a:pt x="41635" y="24816"/>
                  </a:lnTo>
                  <a:lnTo>
                    <a:pt x="41927" y="25871"/>
                  </a:lnTo>
                  <a:lnTo>
                    <a:pt x="42248" y="26834"/>
                  </a:lnTo>
                  <a:lnTo>
                    <a:pt x="42656" y="27798"/>
                  </a:lnTo>
                  <a:lnTo>
                    <a:pt x="43036" y="28669"/>
                  </a:lnTo>
                  <a:lnTo>
                    <a:pt x="43445" y="29587"/>
                  </a:lnTo>
                  <a:lnTo>
                    <a:pt x="43883" y="30366"/>
                  </a:lnTo>
                  <a:lnTo>
                    <a:pt x="44379" y="31055"/>
                  </a:lnTo>
                  <a:lnTo>
                    <a:pt x="44905" y="31788"/>
                  </a:lnTo>
                  <a:lnTo>
                    <a:pt x="45401" y="32477"/>
                  </a:lnTo>
                  <a:lnTo>
                    <a:pt x="46014" y="33073"/>
                  </a:lnTo>
                  <a:lnTo>
                    <a:pt x="46569" y="33623"/>
                  </a:lnTo>
                  <a:lnTo>
                    <a:pt x="47182" y="34128"/>
                  </a:lnTo>
                  <a:lnTo>
                    <a:pt x="47854" y="34587"/>
                  </a:lnTo>
                  <a:lnTo>
                    <a:pt x="48525" y="35045"/>
                  </a:lnTo>
                  <a:lnTo>
                    <a:pt x="49255" y="35366"/>
                  </a:lnTo>
                  <a:lnTo>
                    <a:pt x="50043" y="35733"/>
                  </a:lnTo>
                  <a:lnTo>
                    <a:pt x="49722" y="36009"/>
                  </a:lnTo>
                  <a:lnTo>
                    <a:pt x="49255" y="36238"/>
                  </a:lnTo>
                  <a:lnTo>
                    <a:pt x="48817" y="36513"/>
                  </a:lnTo>
                  <a:lnTo>
                    <a:pt x="48204" y="36788"/>
                  </a:lnTo>
                  <a:lnTo>
                    <a:pt x="47591" y="36972"/>
                  </a:lnTo>
                  <a:lnTo>
                    <a:pt x="46861" y="37155"/>
                  </a:lnTo>
                  <a:lnTo>
                    <a:pt x="46072" y="37247"/>
                  </a:lnTo>
                  <a:lnTo>
                    <a:pt x="45284" y="37247"/>
                  </a:lnTo>
                  <a:lnTo>
                    <a:pt x="44321" y="37247"/>
                  </a:lnTo>
                  <a:lnTo>
                    <a:pt x="43503" y="37064"/>
                  </a:lnTo>
                  <a:lnTo>
                    <a:pt x="42656" y="36788"/>
                  </a:lnTo>
                  <a:lnTo>
                    <a:pt x="41810" y="36513"/>
                  </a:lnTo>
                  <a:lnTo>
                    <a:pt x="41021" y="36100"/>
                  </a:lnTo>
                  <a:lnTo>
                    <a:pt x="40233" y="35642"/>
                  </a:lnTo>
                  <a:lnTo>
                    <a:pt x="39503" y="35091"/>
                  </a:lnTo>
                  <a:lnTo>
                    <a:pt x="38773" y="34495"/>
                  </a:lnTo>
                  <a:lnTo>
                    <a:pt x="38043" y="33807"/>
                  </a:lnTo>
                  <a:lnTo>
                    <a:pt x="37372" y="33073"/>
                  </a:lnTo>
                  <a:lnTo>
                    <a:pt x="36700" y="32201"/>
                  </a:lnTo>
                  <a:lnTo>
                    <a:pt x="36029" y="31422"/>
                  </a:lnTo>
                  <a:lnTo>
                    <a:pt x="34686" y="29495"/>
                  </a:lnTo>
                  <a:lnTo>
                    <a:pt x="33343" y="27431"/>
                  </a:lnTo>
                  <a:lnTo>
                    <a:pt x="32175" y="25596"/>
                  </a:lnTo>
                  <a:lnTo>
                    <a:pt x="30919" y="23761"/>
                  </a:lnTo>
                  <a:lnTo>
                    <a:pt x="30248" y="22981"/>
                  </a:lnTo>
                  <a:lnTo>
                    <a:pt x="29576" y="22155"/>
                  </a:lnTo>
                  <a:lnTo>
                    <a:pt x="28905" y="21376"/>
                  </a:lnTo>
                  <a:lnTo>
                    <a:pt x="28175" y="20688"/>
                  </a:lnTo>
                  <a:lnTo>
                    <a:pt x="27386" y="19954"/>
                  </a:lnTo>
                  <a:lnTo>
                    <a:pt x="26627" y="19449"/>
                  </a:lnTo>
                  <a:lnTo>
                    <a:pt x="25781" y="18899"/>
                  </a:lnTo>
                  <a:lnTo>
                    <a:pt x="24934" y="18486"/>
                  </a:lnTo>
                  <a:lnTo>
                    <a:pt x="23970" y="18119"/>
                  </a:lnTo>
                  <a:lnTo>
                    <a:pt x="23036" y="17844"/>
                  </a:lnTo>
                  <a:lnTo>
                    <a:pt x="22014" y="17660"/>
                  </a:lnTo>
                  <a:lnTo>
                    <a:pt x="20963" y="17660"/>
                  </a:lnTo>
                  <a:lnTo>
                    <a:pt x="19941" y="17660"/>
                  </a:lnTo>
                  <a:lnTo>
                    <a:pt x="18948" y="17844"/>
                  </a:lnTo>
                  <a:lnTo>
                    <a:pt x="18102" y="18119"/>
                  </a:lnTo>
                  <a:lnTo>
                    <a:pt x="17255" y="18486"/>
                  </a:lnTo>
                  <a:lnTo>
                    <a:pt x="16583" y="18807"/>
                  </a:lnTo>
                  <a:lnTo>
                    <a:pt x="15970" y="19174"/>
                  </a:lnTo>
                  <a:lnTo>
                    <a:pt x="15503" y="19541"/>
                  </a:lnTo>
                  <a:lnTo>
                    <a:pt x="15182" y="19862"/>
                  </a:lnTo>
                  <a:lnTo>
                    <a:pt x="16408" y="20229"/>
                  </a:lnTo>
                  <a:lnTo>
                    <a:pt x="17751" y="20871"/>
                  </a:lnTo>
                  <a:lnTo>
                    <a:pt x="18423" y="21284"/>
                  </a:lnTo>
                  <a:lnTo>
                    <a:pt x="19036" y="21743"/>
                  </a:lnTo>
                  <a:lnTo>
                    <a:pt x="19708" y="22155"/>
                  </a:lnTo>
                  <a:lnTo>
                    <a:pt x="20291" y="22706"/>
                  </a:lnTo>
                  <a:lnTo>
                    <a:pt x="20905" y="23302"/>
                  </a:lnTo>
                  <a:lnTo>
                    <a:pt x="21401" y="23944"/>
                  </a:lnTo>
                  <a:lnTo>
                    <a:pt x="21839" y="24633"/>
                  </a:lnTo>
                  <a:lnTo>
                    <a:pt x="22306" y="25412"/>
                  </a:lnTo>
                  <a:lnTo>
                    <a:pt x="22569" y="26238"/>
                  </a:lnTo>
                  <a:lnTo>
                    <a:pt x="22861" y="27110"/>
                  </a:lnTo>
                  <a:lnTo>
                    <a:pt x="23036" y="27981"/>
                  </a:lnTo>
                  <a:lnTo>
                    <a:pt x="23094" y="28944"/>
                  </a:lnTo>
                  <a:lnTo>
                    <a:pt x="23036" y="29724"/>
                  </a:lnTo>
                  <a:lnTo>
                    <a:pt x="22919" y="30550"/>
                  </a:lnTo>
                  <a:lnTo>
                    <a:pt x="22744" y="31146"/>
                  </a:lnTo>
                  <a:lnTo>
                    <a:pt x="22510" y="31788"/>
                  </a:lnTo>
                  <a:lnTo>
                    <a:pt x="22248" y="32293"/>
                  </a:lnTo>
                  <a:lnTo>
                    <a:pt x="21897" y="32752"/>
                  </a:lnTo>
                  <a:lnTo>
                    <a:pt x="21576" y="32981"/>
                  </a:lnTo>
                  <a:lnTo>
                    <a:pt x="21109" y="33256"/>
                  </a:lnTo>
                  <a:lnTo>
                    <a:pt x="20729" y="33348"/>
                  </a:lnTo>
                  <a:lnTo>
                    <a:pt x="20233" y="33348"/>
                  </a:lnTo>
                  <a:lnTo>
                    <a:pt x="19766" y="33256"/>
                  </a:lnTo>
                  <a:lnTo>
                    <a:pt x="19270" y="33073"/>
                  </a:lnTo>
                  <a:lnTo>
                    <a:pt x="18773" y="32752"/>
                  </a:lnTo>
                  <a:lnTo>
                    <a:pt x="18277" y="32201"/>
                  </a:lnTo>
                  <a:lnTo>
                    <a:pt x="17751" y="31605"/>
                  </a:lnTo>
                  <a:lnTo>
                    <a:pt x="17255" y="30871"/>
                  </a:lnTo>
                  <a:lnTo>
                    <a:pt x="16700" y="30000"/>
                  </a:lnTo>
                  <a:lnTo>
                    <a:pt x="16145" y="29128"/>
                  </a:lnTo>
                  <a:lnTo>
                    <a:pt x="15503" y="28348"/>
                  </a:lnTo>
                  <a:lnTo>
                    <a:pt x="14832" y="27522"/>
                  </a:lnTo>
                  <a:lnTo>
                    <a:pt x="14160" y="26743"/>
                  </a:lnTo>
                  <a:lnTo>
                    <a:pt x="13489" y="26055"/>
                  </a:lnTo>
                  <a:lnTo>
                    <a:pt x="12817" y="25412"/>
                  </a:lnTo>
                  <a:lnTo>
                    <a:pt x="12087" y="24816"/>
                  </a:lnTo>
                  <a:lnTo>
                    <a:pt x="11299" y="24266"/>
                  </a:lnTo>
                  <a:lnTo>
                    <a:pt x="10540" y="23853"/>
                  </a:lnTo>
                  <a:lnTo>
                    <a:pt x="9751" y="23394"/>
                  </a:lnTo>
                  <a:lnTo>
                    <a:pt x="8963" y="23073"/>
                  </a:lnTo>
                  <a:lnTo>
                    <a:pt x="8116" y="22798"/>
                  </a:lnTo>
                  <a:lnTo>
                    <a:pt x="7270" y="22522"/>
                  </a:lnTo>
                  <a:lnTo>
                    <a:pt x="6423" y="22431"/>
                  </a:lnTo>
                  <a:lnTo>
                    <a:pt x="5605" y="22431"/>
                  </a:lnTo>
                  <a:lnTo>
                    <a:pt x="4700" y="22431"/>
                  </a:lnTo>
                  <a:lnTo>
                    <a:pt x="3854" y="22614"/>
                  </a:lnTo>
                  <a:lnTo>
                    <a:pt x="3007" y="22889"/>
                  </a:lnTo>
                  <a:lnTo>
                    <a:pt x="2277" y="23119"/>
                  </a:lnTo>
                  <a:lnTo>
                    <a:pt x="1547" y="23577"/>
                  </a:lnTo>
                  <a:lnTo>
                    <a:pt x="934" y="24036"/>
                  </a:lnTo>
                  <a:lnTo>
                    <a:pt x="379" y="24541"/>
                  </a:lnTo>
                  <a:lnTo>
                    <a:pt x="0" y="25091"/>
                  </a:lnTo>
                  <a:lnTo>
                    <a:pt x="992" y="25229"/>
                  </a:lnTo>
                  <a:lnTo>
                    <a:pt x="1956" y="25596"/>
                  </a:lnTo>
                  <a:lnTo>
                    <a:pt x="2861" y="26146"/>
                  </a:lnTo>
                  <a:lnTo>
                    <a:pt x="3737" y="26651"/>
                  </a:lnTo>
                  <a:lnTo>
                    <a:pt x="4583" y="27385"/>
                  </a:lnTo>
                  <a:lnTo>
                    <a:pt x="5372" y="28256"/>
                  </a:lnTo>
                  <a:lnTo>
                    <a:pt x="6160" y="29220"/>
                  </a:lnTo>
                  <a:lnTo>
                    <a:pt x="6890" y="30275"/>
                  </a:lnTo>
                  <a:lnTo>
                    <a:pt x="7620" y="31513"/>
                  </a:lnTo>
                  <a:lnTo>
                    <a:pt x="8291" y="32935"/>
                  </a:lnTo>
                  <a:lnTo>
                    <a:pt x="8963" y="34403"/>
                  </a:lnTo>
                  <a:lnTo>
                    <a:pt x="9635" y="36009"/>
                  </a:lnTo>
                  <a:lnTo>
                    <a:pt x="10306" y="37844"/>
                  </a:lnTo>
                  <a:lnTo>
                    <a:pt x="10919" y="39770"/>
                  </a:lnTo>
                  <a:lnTo>
                    <a:pt x="11591" y="41880"/>
                  </a:lnTo>
                  <a:lnTo>
                    <a:pt x="12204" y="44082"/>
                  </a:lnTo>
                  <a:lnTo>
                    <a:pt x="12613" y="45412"/>
                  </a:lnTo>
                  <a:lnTo>
                    <a:pt x="12992" y="46743"/>
                  </a:lnTo>
                  <a:lnTo>
                    <a:pt x="13430" y="47981"/>
                  </a:lnTo>
                  <a:lnTo>
                    <a:pt x="13897" y="49220"/>
                  </a:lnTo>
                  <a:lnTo>
                    <a:pt x="14394" y="50458"/>
                  </a:lnTo>
                  <a:lnTo>
                    <a:pt x="14948" y="51559"/>
                  </a:lnTo>
                  <a:lnTo>
                    <a:pt x="15503" y="52660"/>
                  </a:lnTo>
                  <a:lnTo>
                    <a:pt x="16175" y="53623"/>
                  </a:lnTo>
                  <a:lnTo>
                    <a:pt x="16875" y="54587"/>
                  </a:lnTo>
                  <a:lnTo>
                    <a:pt x="17635" y="55366"/>
                  </a:lnTo>
                  <a:lnTo>
                    <a:pt x="18481" y="56055"/>
                  </a:lnTo>
                  <a:lnTo>
                    <a:pt x="19386" y="56697"/>
                  </a:lnTo>
                  <a:lnTo>
                    <a:pt x="20379" y="57201"/>
                  </a:lnTo>
                  <a:lnTo>
                    <a:pt x="21459" y="57568"/>
                  </a:lnTo>
                  <a:lnTo>
                    <a:pt x="22627" y="57844"/>
                  </a:lnTo>
                  <a:lnTo>
                    <a:pt x="23883" y="57935"/>
                  </a:lnTo>
                  <a:lnTo>
                    <a:pt x="25109" y="57935"/>
                  </a:lnTo>
                  <a:lnTo>
                    <a:pt x="26452" y="57660"/>
                  </a:lnTo>
                  <a:lnTo>
                    <a:pt x="27854" y="57477"/>
                  </a:lnTo>
                  <a:lnTo>
                    <a:pt x="29197" y="57293"/>
                  </a:lnTo>
                  <a:lnTo>
                    <a:pt x="29927" y="57293"/>
                  </a:lnTo>
                  <a:lnTo>
                    <a:pt x="30598" y="57385"/>
                  </a:lnTo>
                  <a:lnTo>
                    <a:pt x="31270" y="57477"/>
                  </a:lnTo>
                  <a:lnTo>
                    <a:pt x="31883" y="57660"/>
                  </a:lnTo>
                  <a:lnTo>
                    <a:pt x="32496" y="58027"/>
                  </a:lnTo>
                  <a:lnTo>
                    <a:pt x="33109" y="58440"/>
                  </a:lnTo>
                  <a:lnTo>
                    <a:pt x="33693" y="58990"/>
                  </a:lnTo>
                  <a:lnTo>
                    <a:pt x="34189" y="59587"/>
                  </a:lnTo>
                  <a:lnTo>
                    <a:pt x="34569" y="60366"/>
                  </a:lnTo>
                  <a:lnTo>
                    <a:pt x="34978" y="61100"/>
                  </a:lnTo>
                  <a:lnTo>
                    <a:pt x="35240" y="61880"/>
                  </a:lnTo>
                  <a:lnTo>
                    <a:pt x="35474" y="62660"/>
                  </a:lnTo>
                  <a:lnTo>
                    <a:pt x="35708" y="63486"/>
                  </a:lnTo>
                  <a:lnTo>
                    <a:pt x="35854" y="64266"/>
                  </a:lnTo>
                  <a:lnTo>
                    <a:pt x="35970" y="65045"/>
                  </a:lnTo>
                  <a:lnTo>
                    <a:pt x="36087" y="65825"/>
                  </a:lnTo>
                  <a:lnTo>
                    <a:pt x="36262" y="67522"/>
                  </a:lnTo>
                  <a:lnTo>
                    <a:pt x="36437" y="69174"/>
                  </a:lnTo>
                  <a:lnTo>
                    <a:pt x="36496" y="70000"/>
                  </a:lnTo>
                  <a:lnTo>
                    <a:pt x="36642" y="70779"/>
                  </a:lnTo>
                  <a:lnTo>
                    <a:pt x="36759" y="71559"/>
                  </a:lnTo>
                  <a:lnTo>
                    <a:pt x="36992" y="72385"/>
                  </a:lnTo>
                  <a:lnTo>
                    <a:pt x="37255" y="73256"/>
                  </a:lnTo>
                  <a:lnTo>
                    <a:pt x="37605" y="74128"/>
                  </a:lnTo>
                  <a:lnTo>
                    <a:pt x="37927" y="74908"/>
                  </a:lnTo>
                  <a:lnTo>
                    <a:pt x="38335" y="75642"/>
                  </a:lnTo>
                  <a:lnTo>
                    <a:pt x="38773" y="76330"/>
                  </a:lnTo>
                  <a:lnTo>
                    <a:pt x="39299" y="76926"/>
                  </a:lnTo>
                  <a:lnTo>
                    <a:pt x="39854" y="77568"/>
                  </a:lnTo>
                  <a:lnTo>
                    <a:pt x="40467" y="78073"/>
                  </a:lnTo>
                  <a:lnTo>
                    <a:pt x="41080" y="78532"/>
                  </a:lnTo>
                  <a:lnTo>
                    <a:pt x="41810" y="78944"/>
                  </a:lnTo>
                  <a:lnTo>
                    <a:pt x="42540" y="79311"/>
                  </a:lnTo>
                  <a:lnTo>
                    <a:pt x="43386" y="79678"/>
                  </a:lnTo>
                  <a:lnTo>
                    <a:pt x="44204" y="79954"/>
                  </a:lnTo>
                  <a:lnTo>
                    <a:pt x="45167" y="80091"/>
                  </a:lnTo>
                  <a:lnTo>
                    <a:pt x="46131" y="80275"/>
                  </a:lnTo>
                  <a:lnTo>
                    <a:pt x="47182" y="80458"/>
                  </a:lnTo>
                  <a:lnTo>
                    <a:pt x="46744" y="81009"/>
                  </a:lnTo>
                  <a:lnTo>
                    <a:pt x="46248" y="81513"/>
                  </a:lnTo>
                  <a:lnTo>
                    <a:pt x="45664" y="81972"/>
                  </a:lnTo>
                  <a:lnTo>
                    <a:pt x="45109" y="82293"/>
                  </a:lnTo>
                  <a:lnTo>
                    <a:pt x="44496" y="82660"/>
                  </a:lnTo>
                  <a:lnTo>
                    <a:pt x="43883" y="82935"/>
                  </a:lnTo>
                  <a:lnTo>
                    <a:pt x="43211" y="83211"/>
                  </a:lnTo>
                  <a:lnTo>
                    <a:pt x="42540" y="83348"/>
                  </a:lnTo>
                  <a:lnTo>
                    <a:pt x="41868" y="83532"/>
                  </a:lnTo>
                  <a:lnTo>
                    <a:pt x="41138" y="83623"/>
                  </a:lnTo>
                  <a:lnTo>
                    <a:pt x="40408" y="83623"/>
                  </a:lnTo>
                  <a:lnTo>
                    <a:pt x="39678" y="83623"/>
                  </a:lnTo>
                  <a:lnTo>
                    <a:pt x="38218" y="83532"/>
                  </a:lnTo>
                  <a:lnTo>
                    <a:pt x="36700" y="83302"/>
                  </a:lnTo>
                  <a:lnTo>
                    <a:pt x="35240" y="82844"/>
                  </a:lnTo>
                  <a:lnTo>
                    <a:pt x="33781" y="82247"/>
                  </a:lnTo>
                  <a:lnTo>
                    <a:pt x="32379" y="81513"/>
                  </a:lnTo>
                  <a:lnTo>
                    <a:pt x="31036" y="80733"/>
                  </a:lnTo>
                  <a:lnTo>
                    <a:pt x="29810" y="79770"/>
                  </a:lnTo>
                  <a:lnTo>
                    <a:pt x="28700" y="78807"/>
                  </a:lnTo>
                  <a:lnTo>
                    <a:pt x="28175" y="78256"/>
                  </a:lnTo>
                  <a:lnTo>
                    <a:pt x="27737" y="77660"/>
                  </a:lnTo>
                  <a:lnTo>
                    <a:pt x="27299" y="77018"/>
                  </a:lnTo>
                  <a:lnTo>
                    <a:pt x="26890" y="76513"/>
                  </a:lnTo>
                  <a:lnTo>
                    <a:pt x="26948" y="77981"/>
                  </a:lnTo>
                  <a:lnTo>
                    <a:pt x="27065" y="79495"/>
                  </a:lnTo>
                  <a:lnTo>
                    <a:pt x="27240" y="81009"/>
                  </a:lnTo>
                  <a:lnTo>
                    <a:pt x="27445" y="82477"/>
                  </a:lnTo>
                  <a:lnTo>
                    <a:pt x="27678" y="83899"/>
                  </a:lnTo>
                  <a:lnTo>
                    <a:pt x="28029" y="85321"/>
                  </a:lnTo>
                  <a:lnTo>
                    <a:pt x="28350" y="86697"/>
                  </a:lnTo>
                  <a:lnTo>
                    <a:pt x="28759" y="88027"/>
                  </a:lnTo>
                  <a:lnTo>
                    <a:pt x="29138" y="89357"/>
                  </a:lnTo>
                  <a:lnTo>
                    <a:pt x="29635" y="90596"/>
                  </a:lnTo>
                  <a:lnTo>
                    <a:pt x="30160" y="91834"/>
                  </a:lnTo>
                  <a:lnTo>
                    <a:pt x="30715" y="92981"/>
                  </a:lnTo>
                  <a:lnTo>
                    <a:pt x="31328" y="94128"/>
                  </a:lnTo>
                  <a:lnTo>
                    <a:pt x="32000" y="95183"/>
                  </a:lnTo>
                  <a:lnTo>
                    <a:pt x="32729" y="96146"/>
                  </a:lnTo>
                  <a:lnTo>
                    <a:pt x="33459" y="97110"/>
                  </a:lnTo>
                  <a:lnTo>
                    <a:pt x="34248" y="97981"/>
                  </a:lnTo>
                  <a:lnTo>
                    <a:pt x="35094" y="98761"/>
                  </a:lnTo>
                  <a:lnTo>
                    <a:pt x="35970" y="99495"/>
                  </a:lnTo>
                  <a:lnTo>
                    <a:pt x="36934" y="100091"/>
                  </a:lnTo>
                  <a:lnTo>
                    <a:pt x="37897" y="100733"/>
                  </a:lnTo>
                  <a:lnTo>
                    <a:pt x="38948" y="101146"/>
                  </a:lnTo>
                  <a:lnTo>
                    <a:pt x="40000" y="101605"/>
                  </a:lnTo>
                  <a:lnTo>
                    <a:pt x="41138" y="101880"/>
                  </a:lnTo>
                  <a:lnTo>
                    <a:pt x="42248" y="102018"/>
                  </a:lnTo>
                  <a:lnTo>
                    <a:pt x="43503" y="102110"/>
                  </a:lnTo>
                  <a:lnTo>
                    <a:pt x="44788" y="102110"/>
                  </a:lnTo>
                  <a:lnTo>
                    <a:pt x="46072" y="102018"/>
                  </a:lnTo>
                  <a:lnTo>
                    <a:pt x="47416" y="101788"/>
                  </a:lnTo>
                  <a:lnTo>
                    <a:pt x="48817" y="101513"/>
                  </a:lnTo>
                  <a:lnTo>
                    <a:pt x="50277" y="100963"/>
                  </a:lnTo>
                  <a:lnTo>
                    <a:pt x="51737" y="100458"/>
                  </a:lnTo>
                  <a:lnTo>
                    <a:pt x="52788" y="100091"/>
                  </a:lnTo>
                  <a:lnTo>
                    <a:pt x="53693" y="99908"/>
                  </a:lnTo>
                  <a:lnTo>
                    <a:pt x="54131" y="99908"/>
                  </a:lnTo>
                  <a:lnTo>
                    <a:pt x="54598" y="100000"/>
                  </a:lnTo>
                  <a:lnTo>
                    <a:pt x="54978" y="100091"/>
                  </a:lnTo>
                  <a:lnTo>
                    <a:pt x="55386" y="100275"/>
                  </a:lnTo>
                  <a:lnTo>
                    <a:pt x="55708" y="100550"/>
                  </a:lnTo>
                  <a:lnTo>
                    <a:pt x="56058" y="100871"/>
                  </a:lnTo>
                  <a:lnTo>
                    <a:pt x="56379" y="101238"/>
                  </a:lnTo>
                  <a:lnTo>
                    <a:pt x="56671" y="101697"/>
                  </a:lnTo>
                  <a:lnTo>
                    <a:pt x="56934" y="102201"/>
                  </a:lnTo>
                  <a:lnTo>
                    <a:pt x="57226" y="102935"/>
                  </a:lnTo>
                  <a:lnTo>
                    <a:pt x="57459" y="103623"/>
                  </a:lnTo>
                  <a:lnTo>
                    <a:pt x="57664" y="104403"/>
                  </a:lnTo>
                  <a:lnTo>
                    <a:pt x="57956" y="105458"/>
                  </a:lnTo>
                  <a:lnTo>
                    <a:pt x="58277" y="106422"/>
                  </a:lnTo>
                  <a:lnTo>
                    <a:pt x="58686" y="107339"/>
                  </a:lnTo>
                  <a:lnTo>
                    <a:pt x="59124" y="108119"/>
                  </a:lnTo>
                  <a:lnTo>
                    <a:pt x="59591" y="108715"/>
                  </a:lnTo>
                  <a:lnTo>
                    <a:pt x="60087" y="109357"/>
                  </a:lnTo>
                  <a:lnTo>
                    <a:pt x="60583" y="109770"/>
                  </a:lnTo>
                  <a:lnTo>
                    <a:pt x="61138" y="110229"/>
                  </a:lnTo>
                  <a:lnTo>
                    <a:pt x="61722" y="110504"/>
                  </a:lnTo>
                  <a:lnTo>
                    <a:pt x="62277" y="110733"/>
                  </a:lnTo>
                  <a:lnTo>
                    <a:pt x="62890" y="110917"/>
                  </a:lnTo>
                  <a:lnTo>
                    <a:pt x="63503" y="111009"/>
                  </a:lnTo>
                  <a:lnTo>
                    <a:pt x="64116" y="111009"/>
                  </a:lnTo>
                  <a:lnTo>
                    <a:pt x="64729" y="111009"/>
                  </a:lnTo>
                  <a:lnTo>
                    <a:pt x="65343" y="111009"/>
                  </a:lnTo>
                  <a:lnTo>
                    <a:pt x="65956" y="110917"/>
                  </a:lnTo>
                  <a:lnTo>
                    <a:pt x="67357" y="110688"/>
                  </a:lnTo>
                  <a:lnTo>
                    <a:pt x="68729" y="110504"/>
                  </a:lnTo>
                  <a:lnTo>
                    <a:pt x="69956" y="110504"/>
                  </a:lnTo>
                  <a:lnTo>
                    <a:pt x="71182" y="110596"/>
                  </a:lnTo>
                  <a:lnTo>
                    <a:pt x="72291" y="110688"/>
                  </a:lnTo>
                  <a:lnTo>
                    <a:pt x="73430" y="110917"/>
                  </a:lnTo>
                  <a:lnTo>
                    <a:pt x="74423" y="111376"/>
                  </a:lnTo>
                  <a:lnTo>
                    <a:pt x="75445" y="111834"/>
                  </a:lnTo>
                  <a:lnTo>
                    <a:pt x="76437" y="112431"/>
                  </a:lnTo>
                  <a:lnTo>
                    <a:pt x="77343" y="113119"/>
                  </a:lnTo>
                  <a:lnTo>
                    <a:pt x="78248" y="113990"/>
                  </a:lnTo>
                  <a:lnTo>
                    <a:pt x="79153" y="114908"/>
                  </a:lnTo>
                  <a:lnTo>
                    <a:pt x="79970" y="116055"/>
                  </a:lnTo>
                  <a:lnTo>
                    <a:pt x="80817" y="117201"/>
                  </a:lnTo>
                  <a:lnTo>
                    <a:pt x="81664" y="118577"/>
                  </a:lnTo>
                  <a:lnTo>
                    <a:pt x="82510" y="120000"/>
                  </a:lnTo>
                  <a:lnTo>
                    <a:pt x="82569" y="118761"/>
                  </a:lnTo>
                  <a:lnTo>
                    <a:pt x="82627" y="117522"/>
                  </a:lnTo>
                  <a:lnTo>
                    <a:pt x="82569" y="116376"/>
                  </a:lnTo>
                  <a:lnTo>
                    <a:pt x="82569" y="115137"/>
                  </a:lnTo>
                  <a:lnTo>
                    <a:pt x="82452" y="114082"/>
                  </a:lnTo>
                  <a:lnTo>
                    <a:pt x="82335" y="112935"/>
                  </a:lnTo>
                  <a:lnTo>
                    <a:pt x="82218" y="111880"/>
                  </a:lnTo>
                  <a:lnTo>
                    <a:pt x="82014" y="110825"/>
                  </a:lnTo>
                  <a:lnTo>
                    <a:pt x="81839" y="109862"/>
                  </a:lnTo>
                  <a:lnTo>
                    <a:pt x="81605" y="108899"/>
                  </a:lnTo>
                  <a:lnTo>
                    <a:pt x="81343" y="107935"/>
                  </a:lnTo>
                  <a:lnTo>
                    <a:pt x="81051" y="107064"/>
                  </a:lnTo>
                  <a:lnTo>
                    <a:pt x="80437" y="105275"/>
                  </a:lnTo>
                  <a:lnTo>
                    <a:pt x="79766" y="103715"/>
                  </a:lnTo>
                  <a:lnTo>
                    <a:pt x="79036" y="102110"/>
                  </a:lnTo>
                  <a:lnTo>
                    <a:pt x="78248" y="100825"/>
                  </a:lnTo>
                  <a:lnTo>
                    <a:pt x="77401" y="99495"/>
                  </a:lnTo>
                  <a:lnTo>
                    <a:pt x="76554" y="98348"/>
                  </a:lnTo>
                  <a:lnTo>
                    <a:pt x="75737" y="97201"/>
                  </a:lnTo>
                  <a:lnTo>
                    <a:pt x="74948" y="96238"/>
                  </a:lnTo>
                  <a:lnTo>
                    <a:pt x="74160" y="95412"/>
                  </a:lnTo>
                  <a:lnTo>
                    <a:pt x="73372" y="94633"/>
                  </a:lnTo>
                  <a:lnTo>
                    <a:pt x="72700" y="93944"/>
                  </a:lnTo>
                  <a:lnTo>
                    <a:pt x="72145" y="93211"/>
                  </a:lnTo>
                  <a:lnTo>
                    <a:pt x="71620" y="92614"/>
                  </a:lnTo>
                  <a:lnTo>
                    <a:pt x="71182" y="91926"/>
                  </a:lnTo>
                  <a:lnTo>
                    <a:pt x="70802" y="91192"/>
                  </a:lnTo>
                  <a:lnTo>
                    <a:pt x="70452" y="90504"/>
                  </a:lnTo>
                  <a:lnTo>
                    <a:pt x="70160" y="89908"/>
                  </a:lnTo>
                  <a:lnTo>
                    <a:pt x="69956" y="89174"/>
                  </a:lnTo>
                  <a:lnTo>
                    <a:pt x="69781" y="88577"/>
                  </a:lnTo>
                  <a:lnTo>
                    <a:pt x="69605" y="87844"/>
                  </a:lnTo>
                  <a:lnTo>
                    <a:pt x="69489" y="87247"/>
                  </a:lnTo>
                  <a:lnTo>
                    <a:pt x="69401" y="86605"/>
                  </a:lnTo>
                  <a:lnTo>
                    <a:pt x="69343" y="85412"/>
                  </a:lnTo>
                  <a:lnTo>
                    <a:pt x="69284" y="84266"/>
                  </a:lnTo>
                  <a:lnTo>
                    <a:pt x="69781" y="85137"/>
                  </a:lnTo>
                  <a:lnTo>
                    <a:pt x="70277" y="85917"/>
                  </a:lnTo>
                  <a:lnTo>
                    <a:pt x="70832" y="86697"/>
                  </a:lnTo>
                  <a:lnTo>
                    <a:pt x="71416" y="87431"/>
                  </a:lnTo>
                  <a:lnTo>
                    <a:pt x="72029" y="88027"/>
                  </a:lnTo>
                  <a:lnTo>
                    <a:pt x="72583" y="88577"/>
                  </a:lnTo>
                  <a:lnTo>
                    <a:pt x="73197" y="89082"/>
                  </a:lnTo>
                  <a:lnTo>
                    <a:pt x="73810" y="89633"/>
                  </a:lnTo>
                  <a:lnTo>
                    <a:pt x="74423" y="90045"/>
                  </a:lnTo>
                  <a:lnTo>
                    <a:pt x="75094" y="90412"/>
                  </a:lnTo>
                  <a:lnTo>
                    <a:pt x="75737" y="90779"/>
                  </a:lnTo>
                  <a:lnTo>
                    <a:pt x="76408" y="91100"/>
                  </a:lnTo>
                  <a:lnTo>
                    <a:pt x="77751" y="91559"/>
                  </a:lnTo>
                  <a:lnTo>
                    <a:pt x="79094" y="91926"/>
                  </a:lnTo>
                  <a:lnTo>
                    <a:pt x="80204" y="92155"/>
                  </a:lnTo>
                  <a:lnTo>
                    <a:pt x="81343" y="92522"/>
                  </a:lnTo>
                  <a:lnTo>
                    <a:pt x="82394" y="92889"/>
                  </a:lnTo>
                  <a:lnTo>
                    <a:pt x="83445" y="93211"/>
                  </a:lnTo>
                  <a:lnTo>
                    <a:pt x="84408" y="93669"/>
                  </a:lnTo>
                  <a:lnTo>
                    <a:pt x="85372" y="94128"/>
                  </a:lnTo>
                  <a:lnTo>
                    <a:pt x="86248" y="94633"/>
                  </a:lnTo>
                  <a:lnTo>
                    <a:pt x="87094" y="95183"/>
                  </a:lnTo>
                  <a:lnTo>
                    <a:pt x="87941" y="95779"/>
                  </a:lnTo>
                  <a:lnTo>
                    <a:pt x="88671" y="96422"/>
                  </a:lnTo>
                  <a:lnTo>
                    <a:pt x="89401" y="97110"/>
                  </a:lnTo>
                  <a:lnTo>
                    <a:pt x="90072" y="97889"/>
                  </a:lnTo>
                  <a:lnTo>
                    <a:pt x="90686" y="98669"/>
                  </a:lnTo>
                  <a:lnTo>
                    <a:pt x="91240" y="99495"/>
                  </a:lnTo>
                  <a:lnTo>
                    <a:pt x="91766" y="100366"/>
                  </a:lnTo>
                  <a:lnTo>
                    <a:pt x="92262" y="101330"/>
                  </a:lnTo>
                  <a:lnTo>
                    <a:pt x="92262" y="100000"/>
                  </a:lnTo>
                  <a:lnTo>
                    <a:pt x="92262" y="98669"/>
                  </a:lnTo>
                  <a:lnTo>
                    <a:pt x="92145" y="97477"/>
                  </a:lnTo>
                  <a:lnTo>
                    <a:pt x="92029" y="96330"/>
                  </a:lnTo>
                  <a:lnTo>
                    <a:pt x="91854" y="95183"/>
                  </a:lnTo>
                  <a:lnTo>
                    <a:pt x="91649" y="94128"/>
                  </a:lnTo>
                  <a:lnTo>
                    <a:pt x="91357" y="93073"/>
                  </a:lnTo>
                  <a:lnTo>
                    <a:pt x="91094" y="92110"/>
                  </a:lnTo>
                  <a:lnTo>
                    <a:pt x="90686" y="91192"/>
                  </a:lnTo>
                  <a:lnTo>
                    <a:pt x="90364" y="90321"/>
                  </a:lnTo>
                  <a:lnTo>
                    <a:pt x="89956" y="89449"/>
                  </a:lnTo>
                  <a:lnTo>
                    <a:pt x="89518" y="88669"/>
                  </a:lnTo>
                  <a:lnTo>
                    <a:pt x="88613" y="87155"/>
                  </a:lnTo>
                  <a:lnTo>
                    <a:pt x="87708" y="85825"/>
                  </a:lnTo>
                  <a:lnTo>
                    <a:pt x="85751" y="83348"/>
                  </a:lnTo>
                  <a:lnTo>
                    <a:pt x="83970" y="81146"/>
                  </a:lnTo>
                  <a:lnTo>
                    <a:pt x="83182" y="80091"/>
                  </a:lnTo>
                  <a:lnTo>
                    <a:pt x="82569" y="78944"/>
                  </a:lnTo>
                  <a:lnTo>
                    <a:pt x="82277" y="78440"/>
                  </a:lnTo>
                  <a:lnTo>
                    <a:pt x="82043" y="77889"/>
                  </a:lnTo>
                  <a:lnTo>
                    <a:pt x="81839" y="77293"/>
                  </a:lnTo>
                  <a:lnTo>
                    <a:pt x="81722" y="76743"/>
                  </a:lnTo>
                  <a:lnTo>
                    <a:pt x="82832" y="77889"/>
                  </a:lnTo>
                  <a:lnTo>
                    <a:pt x="83970" y="78807"/>
                  </a:lnTo>
                  <a:lnTo>
                    <a:pt x="84963" y="79587"/>
                  </a:lnTo>
                  <a:lnTo>
                    <a:pt x="86043" y="80091"/>
                  </a:lnTo>
                  <a:lnTo>
                    <a:pt x="87094" y="80550"/>
                  </a:lnTo>
                  <a:lnTo>
                    <a:pt x="88175" y="80733"/>
                  </a:lnTo>
                  <a:lnTo>
                    <a:pt x="89284" y="80825"/>
                  </a:lnTo>
                  <a:lnTo>
                    <a:pt x="90452" y="80733"/>
                  </a:lnTo>
                  <a:lnTo>
                    <a:pt x="91240" y="80642"/>
                  </a:lnTo>
                  <a:lnTo>
                    <a:pt x="92145" y="80366"/>
                  </a:lnTo>
                  <a:lnTo>
                    <a:pt x="92992" y="80091"/>
                  </a:lnTo>
                  <a:lnTo>
                    <a:pt x="93897" y="79770"/>
                  </a:lnTo>
                  <a:lnTo>
                    <a:pt x="94715" y="79495"/>
                  </a:lnTo>
                  <a:lnTo>
                    <a:pt x="95620" y="79220"/>
                  </a:lnTo>
                  <a:lnTo>
                    <a:pt x="96525" y="79036"/>
                  </a:lnTo>
                  <a:lnTo>
                    <a:pt x="97430" y="78944"/>
                  </a:lnTo>
                  <a:lnTo>
                    <a:pt x="98306" y="78944"/>
                  </a:lnTo>
                  <a:lnTo>
                    <a:pt x="99153" y="79128"/>
                  </a:lnTo>
                  <a:lnTo>
                    <a:pt x="99591" y="79311"/>
                  </a:lnTo>
                  <a:lnTo>
                    <a:pt x="100058" y="79587"/>
                  </a:lnTo>
                  <a:lnTo>
                    <a:pt x="100437" y="79862"/>
                  </a:lnTo>
                  <a:lnTo>
                    <a:pt x="100905" y="80091"/>
                  </a:lnTo>
                  <a:lnTo>
                    <a:pt x="101284" y="80550"/>
                  </a:lnTo>
                  <a:lnTo>
                    <a:pt x="101722" y="81009"/>
                  </a:lnTo>
                  <a:lnTo>
                    <a:pt x="102131" y="81513"/>
                  </a:lnTo>
                  <a:lnTo>
                    <a:pt x="102510" y="82155"/>
                  </a:lnTo>
                  <a:lnTo>
                    <a:pt x="102919" y="82844"/>
                  </a:lnTo>
                  <a:lnTo>
                    <a:pt x="103299" y="83623"/>
                  </a:lnTo>
                  <a:lnTo>
                    <a:pt x="103708" y="84403"/>
                  </a:lnTo>
                  <a:lnTo>
                    <a:pt x="104029" y="85412"/>
                  </a:lnTo>
                  <a:lnTo>
                    <a:pt x="104992" y="84495"/>
                  </a:lnTo>
                  <a:lnTo>
                    <a:pt x="105985" y="83807"/>
                  </a:lnTo>
                  <a:lnTo>
                    <a:pt x="107007" y="83211"/>
                  </a:lnTo>
                  <a:lnTo>
                    <a:pt x="108000" y="82752"/>
                  </a:lnTo>
                  <a:lnTo>
                    <a:pt x="109080" y="82477"/>
                  </a:lnTo>
                  <a:lnTo>
                    <a:pt x="110131" y="82293"/>
                  </a:lnTo>
                  <a:lnTo>
                    <a:pt x="111211" y="82293"/>
                  </a:lnTo>
                  <a:lnTo>
                    <a:pt x="112204" y="82385"/>
                  </a:lnTo>
                  <a:lnTo>
                    <a:pt x="113284" y="82568"/>
                  </a:lnTo>
                  <a:lnTo>
                    <a:pt x="114335" y="82935"/>
                  </a:lnTo>
                  <a:lnTo>
                    <a:pt x="115357" y="83302"/>
                  </a:lnTo>
                  <a:lnTo>
                    <a:pt x="116379" y="83807"/>
                  </a:lnTo>
                  <a:lnTo>
                    <a:pt x="117313" y="84357"/>
                  </a:lnTo>
                  <a:lnTo>
                    <a:pt x="118277" y="85045"/>
                  </a:lnTo>
                  <a:lnTo>
                    <a:pt x="119124" y="85733"/>
                  </a:lnTo>
                  <a:lnTo>
                    <a:pt x="120000" y="86559"/>
                  </a:lnTo>
                  <a:close/>
                  <a:moveTo>
                    <a:pt x="65576" y="66467"/>
                  </a:moveTo>
                  <a:lnTo>
                    <a:pt x="54364" y="66467"/>
                  </a:lnTo>
                  <a:lnTo>
                    <a:pt x="54364" y="48761"/>
                  </a:lnTo>
                  <a:lnTo>
                    <a:pt x="65576" y="48761"/>
                  </a:lnTo>
                  <a:lnTo>
                    <a:pt x="65576" y="66467"/>
                  </a:lnTo>
                  <a:close/>
                </a:path>
              </a:pathLst>
            </a:custGeom>
            <a:solidFill>
              <a:srgbClr val="FCD116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Basic 2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2195737" y="692696"/>
            <a:ext cx="6624736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67544" y="2204865"/>
            <a:ext cx="396044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683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8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‒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8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2"/>
          </p:nvPr>
        </p:nvSpPr>
        <p:spPr>
          <a:xfrm>
            <a:off x="4860032" y="2204865"/>
            <a:ext cx="396044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683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8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‒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8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and 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/>
          </p:cNvSpPr>
          <p:nvPr>
            <p:ph type="pic" idx="2"/>
          </p:nvPr>
        </p:nvSpPr>
        <p:spPr>
          <a:xfrm>
            <a:off x="252000" y="254000"/>
            <a:ext cx="8636000" cy="59055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342900" marR="0" lvl="0" indent="-34290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2588" marR="0" lvl="1" indent="3175" algn="l" rtl="0">
              <a:spcBef>
                <a:spcPts val="11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2500" marR="0" lvl="2" indent="-187325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‒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28750" marR="0" lvl="3" indent="-187325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5000" marR="0" lvl="4" indent="-187325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Shape 102"/>
          <p:cNvSpPr txBox="1">
            <a:spLocks noGrp="1"/>
          </p:cNvSpPr>
          <p:nvPr>
            <p:ph type="ctrTitle"/>
          </p:nvPr>
        </p:nvSpPr>
        <p:spPr>
          <a:xfrm>
            <a:off x="685800" y="2708920"/>
            <a:ext cx="7772400" cy="12961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103" name="Shape 103"/>
          <p:cNvGrpSpPr/>
          <p:nvPr/>
        </p:nvGrpSpPr>
        <p:grpSpPr>
          <a:xfrm>
            <a:off x="251999" y="250724"/>
            <a:ext cx="1373601" cy="1287376"/>
            <a:chOff x="1311275" y="373063"/>
            <a:chExt cx="6524625" cy="6115050"/>
          </a:xfrm>
        </p:grpSpPr>
        <p:sp>
          <p:nvSpPr>
            <p:cNvPr id="104" name="Shape 104"/>
            <p:cNvSpPr/>
            <p:nvPr/>
          </p:nvSpPr>
          <p:spPr>
            <a:xfrm>
              <a:off x="4267200" y="5875338"/>
              <a:ext cx="609600" cy="6127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Shape 105"/>
            <p:cNvSpPr/>
            <p:nvPr/>
          </p:nvSpPr>
          <p:spPr>
            <a:xfrm>
              <a:off x="4267200" y="373063"/>
              <a:ext cx="609600" cy="6096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Shape 106"/>
            <p:cNvSpPr/>
            <p:nvPr/>
          </p:nvSpPr>
          <p:spPr>
            <a:xfrm>
              <a:off x="1311275" y="1436688"/>
              <a:ext cx="6524625" cy="41529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86559"/>
                  </a:moveTo>
                  <a:lnTo>
                    <a:pt x="119562" y="85229"/>
                  </a:lnTo>
                  <a:lnTo>
                    <a:pt x="119124" y="83899"/>
                  </a:lnTo>
                  <a:lnTo>
                    <a:pt x="118598" y="82660"/>
                  </a:lnTo>
                  <a:lnTo>
                    <a:pt x="118102" y="81513"/>
                  </a:lnTo>
                  <a:lnTo>
                    <a:pt x="117605" y="80458"/>
                  </a:lnTo>
                  <a:lnTo>
                    <a:pt x="117051" y="79403"/>
                  </a:lnTo>
                  <a:lnTo>
                    <a:pt x="116467" y="78440"/>
                  </a:lnTo>
                  <a:lnTo>
                    <a:pt x="115854" y="77477"/>
                  </a:lnTo>
                  <a:lnTo>
                    <a:pt x="115240" y="76605"/>
                  </a:lnTo>
                  <a:lnTo>
                    <a:pt x="114627" y="75779"/>
                  </a:lnTo>
                  <a:lnTo>
                    <a:pt x="113956" y="75000"/>
                  </a:lnTo>
                  <a:lnTo>
                    <a:pt x="113343" y="74220"/>
                  </a:lnTo>
                  <a:lnTo>
                    <a:pt x="111941" y="72889"/>
                  </a:lnTo>
                  <a:lnTo>
                    <a:pt x="110598" y="71559"/>
                  </a:lnTo>
                  <a:lnTo>
                    <a:pt x="107737" y="69357"/>
                  </a:lnTo>
                  <a:lnTo>
                    <a:pt x="104934" y="67339"/>
                  </a:lnTo>
                  <a:lnTo>
                    <a:pt x="103591" y="66376"/>
                  </a:lnTo>
                  <a:lnTo>
                    <a:pt x="102306" y="65412"/>
                  </a:lnTo>
                  <a:lnTo>
                    <a:pt x="100992" y="64357"/>
                  </a:lnTo>
                  <a:lnTo>
                    <a:pt x="99824" y="63211"/>
                  </a:lnTo>
                  <a:lnTo>
                    <a:pt x="99328" y="62568"/>
                  </a:lnTo>
                  <a:lnTo>
                    <a:pt x="98832" y="61972"/>
                  </a:lnTo>
                  <a:lnTo>
                    <a:pt x="98364" y="61284"/>
                  </a:lnTo>
                  <a:lnTo>
                    <a:pt x="97985" y="60458"/>
                  </a:lnTo>
                  <a:lnTo>
                    <a:pt x="97576" y="59587"/>
                  </a:lnTo>
                  <a:lnTo>
                    <a:pt x="97255" y="58807"/>
                  </a:lnTo>
                  <a:lnTo>
                    <a:pt x="96905" y="57935"/>
                  </a:lnTo>
                  <a:lnTo>
                    <a:pt x="96642" y="56972"/>
                  </a:lnTo>
                  <a:lnTo>
                    <a:pt x="96175" y="55000"/>
                  </a:lnTo>
                  <a:lnTo>
                    <a:pt x="95795" y="53073"/>
                  </a:lnTo>
                  <a:lnTo>
                    <a:pt x="95503" y="51146"/>
                  </a:lnTo>
                  <a:lnTo>
                    <a:pt x="95299" y="49220"/>
                  </a:lnTo>
                  <a:lnTo>
                    <a:pt x="94102" y="49357"/>
                  </a:lnTo>
                  <a:lnTo>
                    <a:pt x="92817" y="49357"/>
                  </a:lnTo>
                  <a:lnTo>
                    <a:pt x="92145" y="49311"/>
                  </a:lnTo>
                  <a:lnTo>
                    <a:pt x="91474" y="49128"/>
                  </a:lnTo>
                  <a:lnTo>
                    <a:pt x="90802" y="48853"/>
                  </a:lnTo>
                  <a:lnTo>
                    <a:pt x="90131" y="48486"/>
                  </a:lnTo>
                  <a:lnTo>
                    <a:pt x="89401" y="48073"/>
                  </a:lnTo>
                  <a:lnTo>
                    <a:pt x="88729" y="47431"/>
                  </a:lnTo>
                  <a:lnTo>
                    <a:pt x="88116" y="46743"/>
                  </a:lnTo>
                  <a:lnTo>
                    <a:pt x="87503" y="45871"/>
                  </a:lnTo>
                  <a:lnTo>
                    <a:pt x="86890" y="44908"/>
                  </a:lnTo>
                  <a:lnTo>
                    <a:pt x="86306" y="43669"/>
                  </a:lnTo>
                  <a:lnTo>
                    <a:pt x="85810" y="42247"/>
                  </a:lnTo>
                  <a:lnTo>
                    <a:pt x="85372" y="40642"/>
                  </a:lnTo>
                  <a:lnTo>
                    <a:pt x="85021" y="39266"/>
                  </a:lnTo>
                  <a:lnTo>
                    <a:pt x="84817" y="37752"/>
                  </a:lnTo>
                  <a:lnTo>
                    <a:pt x="84583" y="36192"/>
                  </a:lnTo>
                  <a:lnTo>
                    <a:pt x="84350" y="34495"/>
                  </a:lnTo>
                  <a:lnTo>
                    <a:pt x="83912" y="30963"/>
                  </a:lnTo>
                  <a:lnTo>
                    <a:pt x="83416" y="27201"/>
                  </a:lnTo>
                  <a:lnTo>
                    <a:pt x="83065" y="25229"/>
                  </a:lnTo>
                  <a:lnTo>
                    <a:pt x="82744" y="23302"/>
                  </a:lnTo>
                  <a:lnTo>
                    <a:pt x="82218" y="21284"/>
                  </a:lnTo>
                  <a:lnTo>
                    <a:pt x="81664" y="19357"/>
                  </a:lnTo>
                  <a:lnTo>
                    <a:pt x="81051" y="17339"/>
                  </a:lnTo>
                  <a:lnTo>
                    <a:pt x="80262" y="15366"/>
                  </a:lnTo>
                  <a:lnTo>
                    <a:pt x="79824" y="14403"/>
                  </a:lnTo>
                  <a:lnTo>
                    <a:pt x="79357" y="13440"/>
                  </a:lnTo>
                  <a:lnTo>
                    <a:pt x="78861" y="12477"/>
                  </a:lnTo>
                  <a:lnTo>
                    <a:pt x="78306" y="11513"/>
                  </a:lnTo>
                  <a:lnTo>
                    <a:pt x="77284" y="9908"/>
                  </a:lnTo>
                  <a:lnTo>
                    <a:pt x="76233" y="8440"/>
                  </a:lnTo>
                  <a:lnTo>
                    <a:pt x="75094" y="7018"/>
                  </a:lnTo>
                  <a:lnTo>
                    <a:pt x="73985" y="5779"/>
                  </a:lnTo>
                  <a:lnTo>
                    <a:pt x="72875" y="4633"/>
                  </a:lnTo>
                  <a:lnTo>
                    <a:pt x="71737" y="3669"/>
                  </a:lnTo>
                  <a:lnTo>
                    <a:pt x="70569" y="2889"/>
                  </a:lnTo>
                  <a:lnTo>
                    <a:pt x="69401" y="2110"/>
                  </a:lnTo>
                  <a:lnTo>
                    <a:pt x="68204" y="1467"/>
                  </a:lnTo>
                  <a:lnTo>
                    <a:pt x="67036" y="963"/>
                  </a:lnTo>
                  <a:lnTo>
                    <a:pt x="65868" y="596"/>
                  </a:lnTo>
                  <a:lnTo>
                    <a:pt x="64671" y="229"/>
                  </a:lnTo>
                  <a:lnTo>
                    <a:pt x="63503" y="45"/>
                  </a:lnTo>
                  <a:lnTo>
                    <a:pt x="62335" y="0"/>
                  </a:lnTo>
                  <a:lnTo>
                    <a:pt x="61138" y="0"/>
                  </a:lnTo>
                  <a:lnTo>
                    <a:pt x="59970" y="45"/>
                  </a:lnTo>
                  <a:lnTo>
                    <a:pt x="60642" y="871"/>
                  </a:lnTo>
                  <a:lnTo>
                    <a:pt x="61255" y="1559"/>
                  </a:lnTo>
                  <a:lnTo>
                    <a:pt x="61810" y="2339"/>
                  </a:lnTo>
                  <a:lnTo>
                    <a:pt x="62335" y="3256"/>
                  </a:lnTo>
                  <a:lnTo>
                    <a:pt x="62773" y="4036"/>
                  </a:lnTo>
                  <a:lnTo>
                    <a:pt x="63153" y="4816"/>
                  </a:lnTo>
                  <a:lnTo>
                    <a:pt x="63503" y="5688"/>
                  </a:lnTo>
                  <a:lnTo>
                    <a:pt x="63795" y="6513"/>
                  </a:lnTo>
                  <a:lnTo>
                    <a:pt x="64000" y="7385"/>
                  </a:lnTo>
                  <a:lnTo>
                    <a:pt x="64233" y="8165"/>
                  </a:lnTo>
                  <a:lnTo>
                    <a:pt x="64350" y="9036"/>
                  </a:lnTo>
                  <a:lnTo>
                    <a:pt x="64467" y="9862"/>
                  </a:lnTo>
                  <a:lnTo>
                    <a:pt x="64525" y="10642"/>
                  </a:lnTo>
                  <a:lnTo>
                    <a:pt x="64525" y="11422"/>
                  </a:lnTo>
                  <a:lnTo>
                    <a:pt x="64467" y="12201"/>
                  </a:lnTo>
                  <a:lnTo>
                    <a:pt x="64408" y="13027"/>
                  </a:lnTo>
                  <a:lnTo>
                    <a:pt x="64291" y="13715"/>
                  </a:lnTo>
                  <a:lnTo>
                    <a:pt x="64175" y="14403"/>
                  </a:lnTo>
                  <a:lnTo>
                    <a:pt x="63941" y="15137"/>
                  </a:lnTo>
                  <a:lnTo>
                    <a:pt x="63737" y="15733"/>
                  </a:lnTo>
                  <a:lnTo>
                    <a:pt x="63503" y="16376"/>
                  </a:lnTo>
                  <a:lnTo>
                    <a:pt x="63211" y="16972"/>
                  </a:lnTo>
                  <a:lnTo>
                    <a:pt x="62948" y="17522"/>
                  </a:lnTo>
                  <a:lnTo>
                    <a:pt x="62598" y="17935"/>
                  </a:lnTo>
                  <a:lnTo>
                    <a:pt x="62218" y="18394"/>
                  </a:lnTo>
                  <a:lnTo>
                    <a:pt x="61810" y="18807"/>
                  </a:lnTo>
                  <a:lnTo>
                    <a:pt x="61430" y="19174"/>
                  </a:lnTo>
                  <a:lnTo>
                    <a:pt x="60992" y="19449"/>
                  </a:lnTo>
                  <a:lnTo>
                    <a:pt x="60525" y="19633"/>
                  </a:lnTo>
                  <a:lnTo>
                    <a:pt x="60087" y="19770"/>
                  </a:lnTo>
                  <a:lnTo>
                    <a:pt x="59591" y="19862"/>
                  </a:lnTo>
                  <a:lnTo>
                    <a:pt x="59065" y="19954"/>
                  </a:lnTo>
                  <a:lnTo>
                    <a:pt x="58335" y="19862"/>
                  </a:lnTo>
                  <a:lnTo>
                    <a:pt x="57664" y="19770"/>
                  </a:lnTo>
                  <a:lnTo>
                    <a:pt x="57051" y="19633"/>
                  </a:lnTo>
                  <a:lnTo>
                    <a:pt x="56437" y="19357"/>
                  </a:lnTo>
                  <a:lnTo>
                    <a:pt x="55824" y="18990"/>
                  </a:lnTo>
                  <a:lnTo>
                    <a:pt x="55270" y="18669"/>
                  </a:lnTo>
                  <a:lnTo>
                    <a:pt x="54715" y="18211"/>
                  </a:lnTo>
                  <a:lnTo>
                    <a:pt x="54131" y="17660"/>
                  </a:lnTo>
                  <a:lnTo>
                    <a:pt x="53080" y="16605"/>
                  </a:lnTo>
                  <a:lnTo>
                    <a:pt x="52000" y="15366"/>
                  </a:lnTo>
                  <a:lnTo>
                    <a:pt x="51007" y="14082"/>
                  </a:lnTo>
                  <a:lnTo>
                    <a:pt x="49927" y="12752"/>
                  </a:lnTo>
                  <a:lnTo>
                    <a:pt x="48817" y="11330"/>
                  </a:lnTo>
                  <a:lnTo>
                    <a:pt x="47649" y="10091"/>
                  </a:lnTo>
                  <a:lnTo>
                    <a:pt x="47007" y="9495"/>
                  </a:lnTo>
                  <a:lnTo>
                    <a:pt x="46394" y="8853"/>
                  </a:lnTo>
                  <a:lnTo>
                    <a:pt x="45722" y="8256"/>
                  </a:lnTo>
                  <a:lnTo>
                    <a:pt x="45051" y="7706"/>
                  </a:lnTo>
                  <a:lnTo>
                    <a:pt x="44321" y="7293"/>
                  </a:lnTo>
                  <a:lnTo>
                    <a:pt x="43532" y="6834"/>
                  </a:lnTo>
                  <a:lnTo>
                    <a:pt x="42773" y="6513"/>
                  </a:lnTo>
                  <a:lnTo>
                    <a:pt x="41927" y="6146"/>
                  </a:lnTo>
                  <a:lnTo>
                    <a:pt x="41021" y="5871"/>
                  </a:lnTo>
                  <a:lnTo>
                    <a:pt x="40116" y="5688"/>
                  </a:lnTo>
                  <a:lnTo>
                    <a:pt x="39182" y="5504"/>
                  </a:lnTo>
                  <a:lnTo>
                    <a:pt x="38102" y="5504"/>
                  </a:lnTo>
                  <a:lnTo>
                    <a:pt x="37167" y="5504"/>
                  </a:lnTo>
                  <a:lnTo>
                    <a:pt x="36262" y="5688"/>
                  </a:lnTo>
                  <a:lnTo>
                    <a:pt x="35416" y="5963"/>
                  </a:lnTo>
                  <a:lnTo>
                    <a:pt x="34569" y="6330"/>
                  </a:lnTo>
                  <a:lnTo>
                    <a:pt x="33839" y="6743"/>
                  </a:lnTo>
                  <a:lnTo>
                    <a:pt x="33109" y="7201"/>
                  </a:lnTo>
                  <a:lnTo>
                    <a:pt x="32496" y="7706"/>
                  </a:lnTo>
                  <a:lnTo>
                    <a:pt x="31883" y="8256"/>
                  </a:lnTo>
                  <a:lnTo>
                    <a:pt x="32496" y="8348"/>
                  </a:lnTo>
                  <a:lnTo>
                    <a:pt x="32992" y="8532"/>
                  </a:lnTo>
                  <a:lnTo>
                    <a:pt x="33576" y="8807"/>
                  </a:lnTo>
                  <a:lnTo>
                    <a:pt x="34072" y="8944"/>
                  </a:lnTo>
                  <a:lnTo>
                    <a:pt x="34978" y="9587"/>
                  </a:lnTo>
                  <a:lnTo>
                    <a:pt x="35795" y="10275"/>
                  </a:lnTo>
                  <a:lnTo>
                    <a:pt x="36525" y="11146"/>
                  </a:lnTo>
                  <a:lnTo>
                    <a:pt x="37197" y="12110"/>
                  </a:lnTo>
                  <a:lnTo>
                    <a:pt x="37839" y="13119"/>
                  </a:lnTo>
                  <a:lnTo>
                    <a:pt x="38394" y="14266"/>
                  </a:lnTo>
                  <a:lnTo>
                    <a:pt x="38890" y="15458"/>
                  </a:lnTo>
                  <a:lnTo>
                    <a:pt x="39328" y="16697"/>
                  </a:lnTo>
                  <a:lnTo>
                    <a:pt x="39795" y="17935"/>
                  </a:lnTo>
                  <a:lnTo>
                    <a:pt x="40175" y="19357"/>
                  </a:lnTo>
                  <a:lnTo>
                    <a:pt x="40905" y="22064"/>
                  </a:lnTo>
                  <a:lnTo>
                    <a:pt x="41635" y="24816"/>
                  </a:lnTo>
                  <a:lnTo>
                    <a:pt x="41927" y="25871"/>
                  </a:lnTo>
                  <a:lnTo>
                    <a:pt x="42248" y="26834"/>
                  </a:lnTo>
                  <a:lnTo>
                    <a:pt x="42656" y="27798"/>
                  </a:lnTo>
                  <a:lnTo>
                    <a:pt x="43036" y="28669"/>
                  </a:lnTo>
                  <a:lnTo>
                    <a:pt x="43445" y="29587"/>
                  </a:lnTo>
                  <a:lnTo>
                    <a:pt x="43883" y="30366"/>
                  </a:lnTo>
                  <a:lnTo>
                    <a:pt x="44379" y="31055"/>
                  </a:lnTo>
                  <a:lnTo>
                    <a:pt x="44905" y="31788"/>
                  </a:lnTo>
                  <a:lnTo>
                    <a:pt x="45401" y="32477"/>
                  </a:lnTo>
                  <a:lnTo>
                    <a:pt x="46014" y="33073"/>
                  </a:lnTo>
                  <a:lnTo>
                    <a:pt x="46569" y="33623"/>
                  </a:lnTo>
                  <a:lnTo>
                    <a:pt x="47182" y="34128"/>
                  </a:lnTo>
                  <a:lnTo>
                    <a:pt x="47854" y="34587"/>
                  </a:lnTo>
                  <a:lnTo>
                    <a:pt x="48525" y="35045"/>
                  </a:lnTo>
                  <a:lnTo>
                    <a:pt x="49255" y="35366"/>
                  </a:lnTo>
                  <a:lnTo>
                    <a:pt x="50043" y="35733"/>
                  </a:lnTo>
                  <a:lnTo>
                    <a:pt x="49722" y="36009"/>
                  </a:lnTo>
                  <a:lnTo>
                    <a:pt x="49255" y="36238"/>
                  </a:lnTo>
                  <a:lnTo>
                    <a:pt x="48817" y="36513"/>
                  </a:lnTo>
                  <a:lnTo>
                    <a:pt x="48204" y="36788"/>
                  </a:lnTo>
                  <a:lnTo>
                    <a:pt x="47591" y="36972"/>
                  </a:lnTo>
                  <a:lnTo>
                    <a:pt x="46861" y="37155"/>
                  </a:lnTo>
                  <a:lnTo>
                    <a:pt x="46072" y="37247"/>
                  </a:lnTo>
                  <a:lnTo>
                    <a:pt x="45284" y="37247"/>
                  </a:lnTo>
                  <a:lnTo>
                    <a:pt x="44321" y="37247"/>
                  </a:lnTo>
                  <a:lnTo>
                    <a:pt x="43503" y="37064"/>
                  </a:lnTo>
                  <a:lnTo>
                    <a:pt x="42656" y="36788"/>
                  </a:lnTo>
                  <a:lnTo>
                    <a:pt x="41810" y="36513"/>
                  </a:lnTo>
                  <a:lnTo>
                    <a:pt x="41021" y="36100"/>
                  </a:lnTo>
                  <a:lnTo>
                    <a:pt x="40233" y="35642"/>
                  </a:lnTo>
                  <a:lnTo>
                    <a:pt x="39503" y="35091"/>
                  </a:lnTo>
                  <a:lnTo>
                    <a:pt x="38773" y="34495"/>
                  </a:lnTo>
                  <a:lnTo>
                    <a:pt x="38043" y="33807"/>
                  </a:lnTo>
                  <a:lnTo>
                    <a:pt x="37372" y="33073"/>
                  </a:lnTo>
                  <a:lnTo>
                    <a:pt x="36700" y="32201"/>
                  </a:lnTo>
                  <a:lnTo>
                    <a:pt x="36029" y="31422"/>
                  </a:lnTo>
                  <a:lnTo>
                    <a:pt x="34686" y="29495"/>
                  </a:lnTo>
                  <a:lnTo>
                    <a:pt x="33343" y="27431"/>
                  </a:lnTo>
                  <a:lnTo>
                    <a:pt x="32175" y="25596"/>
                  </a:lnTo>
                  <a:lnTo>
                    <a:pt x="30919" y="23761"/>
                  </a:lnTo>
                  <a:lnTo>
                    <a:pt x="30248" y="22981"/>
                  </a:lnTo>
                  <a:lnTo>
                    <a:pt x="29576" y="22155"/>
                  </a:lnTo>
                  <a:lnTo>
                    <a:pt x="28905" y="21376"/>
                  </a:lnTo>
                  <a:lnTo>
                    <a:pt x="28175" y="20688"/>
                  </a:lnTo>
                  <a:lnTo>
                    <a:pt x="27386" y="19954"/>
                  </a:lnTo>
                  <a:lnTo>
                    <a:pt x="26627" y="19449"/>
                  </a:lnTo>
                  <a:lnTo>
                    <a:pt x="25781" y="18899"/>
                  </a:lnTo>
                  <a:lnTo>
                    <a:pt x="24934" y="18486"/>
                  </a:lnTo>
                  <a:lnTo>
                    <a:pt x="23970" y="18119"/>
                  </a:lnTo>
                  <a:lnTo>
                    <a:pt x="23036" y="17844"/>
                  </a:lnTo>
                  <a:lnTo>
                    <a:pt x="22014" y="17660"/>
                  </a:lnTo>
                  <a:lnTo>
                    <a:pt x="20963" y="17660"/>
                  </a:lnTo>
                  <a:lnTo>
                    <a:pt x="19941" y="17660"/>
                  </a:lnTo>
                  <a:lnTo>
                    <a:pt x="18948" y="17844"/>
                  </a:lnTo>
                  <a:lnTo>
                    <a:pt x="18102" y="18119"/>
                  </a:lnTo>
                  <a:lnTo>
                    <a:pt x="17255" y="18486"/>
                  </a:lnTo>
                  <a:lnTo>
                    <a:pt x="16583" y="18807"/>
                  </a:lnTo>
                  <a:lnTo>
                    <a:pt x="15970" y="19174"/>
                  </a:lnTo>
                  <a:lnTo>
                    <a:pt x="15503" y="19541"/>
                  </a:lnTo>
                  <a:lnTo>
                    <a:pt x="15182" y="19862"/>
                  </a:lnTo>
                  <a:lnTo>
                    <a:pt x="16408" y="20229"/>
                  </a:lnTo>
                  <a:lnTo>
                    <a:pt x="17751" y="20871"/>
                  </a:lnTo>
                  <a:lnTo>
                    <a:pt x="18423" y="21284"/>
                  </a:lnTo>
                  <a:lnTo>
                    <a:pt x="19036" y="21743"/>
                  </a:lnTo>
                  <a:lnTo>
                    <a:pt x="19708" y="22155"/>
                  </a:lnTo>
                  <a:lnTo>
                    <a:pt x="20291" y="22706"/>
                  </a:lnTo>
                  <a:lnTo>
                    <a:pt x="20905" y="23302"/>
                  </a:lnTo>
                  <a:lnTo>
                    <a:pt x="21401" y="23944"/>
                  </a:lnTo>
                  <a:lnTo>
                    <a:pt x="21839" y="24633"/>
                  </a:lnTo>
                  <a:lnTo>
                    <a:pt x="22306" y="25412"/>
                  </a:lnTo>
                  <a:lnTo>
                    <a:pt x="22569" y="26238"/>
                  </a:lnTo>
                  <a:lnTo>
                    <a:pt x="22861" y="27110"/>
                  </a:lnTo>
                  <a:lnTo>
                    <a:pt x="23036" y="27981"/>
                  </a:lnTo>
                  <a:lnTo>
                    <a:pt x="23094" y="28944"/>
                  </a:lnTo>
                  <a:lnTo>
                    <a:pt x="23036" y="29724"/>
                  </a:lnTo>
                  <a:lnTo>
                    <a:pt x="22919" y="30550"/>
                  </a:lnTo>
                  <a:lnTo>
                    <a:pt x="22744" y="31146"/>
                  </a:lnTo>
                  <a:lnTo>
                    <a:pt x="22510" y="31788"/>
                  </a:lnTo>
                  <a:lnTo>
                    <a:pt x="22248" y="32293"/>
                  </a:lnTo>
                  <a:lnTo>
                    <a:pt x="21897" y="32752"/>
                  </a:lnTo>
                  <a:lnTo>
                    <a:pt x="21576" y="32981"/>
                  </a:lnTo>
                  <a:lnTo>
                    <a:pt x="21109" y="33256"/>
                  </a:lnTo>
                  <a:lnTo>
                    <a:pt x="20729" y="33348"/>
                  </a:lnTo>
                  <a:lnTo>
                    <a:pt x="20233" y="33348"/>
                  </a:lnTo>
                  <a:lnTo>
                    <a:pt x="19766" y="33256"/>
                  </a:lnTo>
                  <a:lnTo>
                    <a:pt x="19270" y="33073"/>
                  </a:lnTo>
                  <a:lnTo>
                    <a:pt x="18773" y="32752"/>
                  </a:lnTo>
                  <a:lnTo>
                    <a:pt x="18277" y="32201"/>
                  </a:lnTo>
                  <a:lnTo>
                    <a:pt x="17751" y="31605"/>
                  </a:lnTo>
                  <a:lnTo>
                    <a:pt x="17255" y="30871"/>
                  </a:lnTo>
                  <a:lnTo>
                    <a:pt x="16700" y="30000"/>
                  </a:lnTo>
                  <a:lnTo>
                    <a:pt x="16145" y="29128"/>
                  </a:lnTo>
                  <a:lnTo>
                    <a:pt x="15503" y="28348"/>
                  </a:lnTo>
                  <a:lnTo>
                    <a:pt x="14832" y="27522"/>
                  </a:lnTo>
                  <a:lnTo>
                    <a:pt x="14160" y="26743"/>
                  </a:lnTo>
                  <a:lnTo>
                    <a:pt x="13489" y="26055"/>
                  </a:lnTo>
                  <a:lnTo>
                    <a:pt x="12817" y="25412"/>
                  </a:lnTo>
                  <a:lnTo>
                    <a:pt x="12087" y="24816"/>
                  </a:lnTo>
                  <a:lnTo>
                    <a:pt x="11299" y="24266"/>
                  </a:lnTo>
                  <a:lnTo>
                    <a:pt x="10540" y="23853"/>
                  </a:lnTo>
                  <a:lnTo>
                    <a:pt x="9751" y="23394"/>
                  </a:lnTo>
                  <a:lnTo>
                    <a:pt x="8963" y="23073"/>
                  </a:lnTo>
                  <a:lnTo>
                    <a:pt x="8116" y="22798"/>
                  </a:lnTo>
                  <a:lnTo>
                    <a:pt x="7270" y="22522"/>
                  </a:lnTo>
                  <a:lnTo>
                    <a:pt x="6423" y="22431"/>
                  </a:lnTo>
                  <a:lnTo>
                    <a:pt x="5605" y="22431"/>
                  </a:lnTo>
                  <a:lnTo>
                    <a:pt x="4700" y="22431"/>
                  </a:lnTo>
                  <a:lnTo>
                    <a:pt x="3854" y="22614"/>
                  </a:lnTo>
                  <a:lnTo>
                    <a:pt x="3007" y="22889"/>
                  </a:lnTo>
                  <a:lnTo>
                    <a:pt x="2277" y="23119"/>
                  </a:lnTo>
                  <a:lnTo>
                    <a:pt x="1547" y="23577"/>
                  </a:lnTo>
                  <a:lnTo>
                    <a:pt x="934" y="24036"/>
                  </a:lnTo>
                  <a:lnTo>
                    <a:pt x="379" y="24541"/>
                  </a:lnTo>
                  <a:lnTo>
                    <a:pt x="0" y="25091"/>
                  </a:lnTo>
                  <a:lnTo>
                    <a:pt x="992" y="25229"/>
                  </a:lnTo>
                  <a:lnTo>
                    <a:pt x="1956" y="25596"/>
                  </a:lnTo>
                  <a:lnTo>
                    <a:pt x="2861" y="26146"/>
                  </a:lnTo>
                  <a:lnTo>
                    <a:pt x="3737" y="26651"/>
                  </a:lnTo>
                  <a:lnTo>
                    <a:pt x="4583" y="27385"/>
                  </a:lnTo>
                  <a:lnTo>
                    <a:pt x="5372" y="28256"/>
                  </a:lnTo>
                  <a:lnTo>
                    <a:pt x="6160" y="29220"/>
                  </a:lnTo>
                  <a:lnTo>
                    <a:pt x="6890" y="30275"/>
                  </a:lnTo>
                  <a:lnTo>
                    <a:pt x="7620" y="31513"/>
                  </a:lnTo>
                  <a:lnTo>
                    <a:pt x="8291" y="32935"/>
                  </a:lnTo>
                  <a:lnTo>
                    <a:pt x="8963" y="34403"/>
                  </a:lnTo>
                  <a:lnTo>
                    <a:pt x="9635" y="36009"/>
                  </a:lnTo>
                  <a:lnTo>
                    <a:pt x="10306" y="37844"/>
                  </a:lnTo>
                  <a:lnTo>
                    <a:pt x="10919" y="39770"/>
                  </a:lnTo>
                  <a:lnTo>
                    <a:pt x="11591" y="41880"/>
                  </a:lnTo>
                  <a:lnTo>
                    <a:pt x="12204" y="44082"/>
                  </a:lnTo>
                  <a:lnTo>
                    <a:pt x="12613" y="45412"/>
                  </a:lnTo>
                  <a:lnTo>
                    <a:pt x="12992" y="46743"/>
                  </a:lnTo>
                  <a:lnTo>
                    <a:pt x="13430" y="47981"/>
                  </a:lnTo>
                  <a:lnTo>
                    <a:pt x="13897" y="49220"/>
                  </a:lnTo>
                  <a:lnTo>
                    <a:pt x="14394" y="50458"/>
                  </a:lnTo>
                  <a:lnTo>
                    <a:pt x="14948" y="51559"/>
                  </a:lnTo>
                  <a:lnTo>
                    <a:pt x="15503" y="52660"/>
                  </a:lnTo>
                  <a:lnTo>
                    <a:pt x="16175" y="53623"/>
                  </a:lnTo>
                  <a:lnTo>
                    <a:pt x="16875" y="54587"/>
                  </a:lnTo>
                  <a:lnTo>
                    <a:pt x="17635" y="55366"/>
                  </a:lnTo>
                  <a:lnTo>
                    <a:pt x="18481" y="56055"/>
                  </a:lnTo>
                  <a:lnTo>
                    <a:pt x="19386" y="56697"/>
                  </a:lnTo>
                  <a:lnTo>
                    <a:pt x="20379" y="57201"/>
                  </a:lnTo>
                  <a:lnTo>
                    <a:pt x="21459" y="57568"/>
                  </a:lnTo>
                  <a:lnTo>
                    <a:pt x="22627" y="57844"/>
                  </a:lnTo>
                  <a:lnTo>
                    <a:pt x="23883" y="57935"/>
                  </a:lnTo>
                  <a:lnTo>
                    <a:pt x="25109" y="57935"/>
                  </a:lnTo>
                  <a:lnTo>
                    <a:pt x="26452" y="57660"/>
                  </a:lnTo>
                  <a:lnTo>
                    <a:pt x="27854" y="57477"/>
                  </a:lnTo>
                  <a:lnTo>
                    <a:pt x="29197" y="57293"/>
                  </a:lnTo>
                  <a:lnTo>
                    <a:pt x="29927" y="57293"/>
                  </a:lnTo>
                  <a:lnTo>
                    <a:pt x="30598" y="57385"/>
                  </a:lnTo>
                  <a:lnTo>
                    <a:pt x="31270" y="57477"/>
                  </a:lnTo>
                  <a:lnTo>
                    <a:pt x="31883" y="57660"/>
                  </a:lnTo>
                  <a:lnTo>
                    <a:pt x="32496" y="58027"/>
                  </a:lnTo>
                  <a:lnTo>
                    <a:pt x="33109" y="58440"/>
                  </a:lnTo>
                  <a:lnTo>
                    <a:pt x="33693" y="58990"/>
                  </a:lnTo>
                  <a:lnTo>
                    <a:pt x="34189" y="59587"/>
                  </a:lnTo>
                  <a:lnTo>
                    <a:pt x="34569" y="60366"/>
                  </a:lnTo>
                  <a:lnTo>
                    <a:pt x="34978" y="61100"/>
                  </a:lnTo>
                  <a:lnTo>
                    <a:pt x="35240" y="61880"/>
                  </a:lnTo>
                  <a:lnTo>
                    <a:pt x="35474" y="62660"/>
                  </a:lnTo>
                  <a:lnTo>
                    <a:pt x="35708" y="63486"/>
                  </a:lnTo>
                  <a:lnTo>
                    <a:pt x="35854" y="64266"/>
                  </a:lnTo>
                  <a:lnTo>
                    <a:pt x="35970" y="65045"/>
                  </a:lnTo>
                  <a:lnTo>
                    <a:pt x="36087" y="65825"/>
                  </a:lnTo>
                  <a:lnTo>
                    <a:pt x="36262" y="67522"/>
                  </a:lnTo>
                  <a:lnTo>
                    <a:pt x="36437" y="69174"/>
                  </a:lnTo>
                  <a:lnTo>
                    <a:pt x="36496" y="70000"/>
                  </a:lnTo>
                  <a:lnTo>
                    <a:pt x="36642" y="70779"/>
                  </a:lnTo>
                  <a:lnTo>
                    <a:pt x="36759" y="71559"/>
                  </a:lnTo>
                  <a:lnTo>
                    <a:pt x="36992" y="72385"/>
                  </a:lnTo>
                  <a:lnTo>
                    <a:pt x="37255" y="73256"/>
                  </a:lnTo>
                  <a:lnTo>
                    <a:pt x="37605" y="74128"/>
                  </a:lnTo>
                  <a:lnTo>
                    <a:pt x="37927" y="74908"/>
                  </a:lnTo>
                  <a:lnTo>
                    <a:pt x="38335" y="75642"/>
                  </a:lnTo>
                  <a:lnTo>
                    <a:pt x="38773" y="76330"/>
                  </a:lnTo>
                  <a:lnTo>
                    <a:pt x="39299" y="76926"/>
                  </a:lnTo>
                  <a:lnTo>
                    <a:pt x="39854" y="77568"/>
                  </a:lnTo>
                  <a:lnTo>
                    <a:pt x="40467" y="78073"/>
                  </a:lnTo>
                  <a:lnTo>
                    <a:pt x="41080" y="78532"/>
                  </a:lnTo>
                  <a:lnTo>
                    <a:pt x="41810" y="78944"/>
                  </a:lnTo>
                  <a:lnTo>
                    <a:pt x="42540" y="79311"/>
                  </a:lnTo>
                  <a:lnTo>
                    <a:pt x="43386" y="79678"/>
                  </a:lnTo>
                  <a:lnTo>
                    <a:pt x="44204" y="79954"/>
                  </a:lnTo>
                  <a:lnTo>
                    <a:pt x="45167" y="80091"/>
                  </a:lnTo>
                  <a:lnTo>
                    <a:pt x="46131" y="80275"/>
                  </a:lnTo>
                  <a:lnTo>
                    <a:pt x="47182" y="80458"/>
                  </a:lnTo>
                  <a:lnTo>
                    <a:pt x="46744" y="81009"/>
                  </a:lnTo>
                  <a:lnTo>
                    <a:pt x="46248" y="81513"/>
                  </a:lnTo>
                  <a:lnTo>
                    <a:pt x="45664" y="81972"/>
                  </a:lnTo>
                  <a:lnTo>
                    <a:pt x="45109" y="82293"/>
                  </a:lnTo>
                  <a:lnTo>
                    <a:pt x="44496" y="82660"/>
                  </a:lnTo>
                  <a:lnTo>
                    <a:pt x="43883" y="82935"/>
                  </a:lnTo>
                  <a:lnTo>
                    <a:pt x="43211" y="83211"/>
                  </a:lnTo>
                  <a:lnTo>
                    <a:pt x="42540" y="83348"/>
                  </a:lnTo>
                  <a:lnTo>
                    <a:pt x="41868" y="83532"/>
                  </a:lnTo>
                  <a:lnTo>
                    <a:pt x="41138" y="83623"/>
                  </a:lnTo>
                  <a:lnTo>
                    <a:pt x="40408" y="83623"/>
                  </a:lnTo>
                  <a:lnTo>
                    <a:pt x="39678" y="83623"/>
                  </a:lnTo>
                  <a:lnTo>
                    <a:pt x="38218" y="83532"/>
                  </a:lnTo>
                  <a:lnTo>
                    <a:pt x="36700" y="83302"/>
                  </a:lnTo>
                  <a:lnTo>
                    <a:pt x="35240" y="82844"/>
                  </a:lnTo>
                  <a:lnTo>
                    <a:pt x="33781" y="82247"/>
                  </a:lnTo>
                  <a:lnTo>
                    <a:pt x="32379" y="81513"/>
                  </a:lnTo>
                  <a:lnTo>
                    <a:pt x="31036" y="80733"/>
                  </a:lnTo>
                  <a:lnTo>
                    <a:pt x="29810" y="79770"/>
                  </a:lnTo>
                  <a:lnTo>
                    <a:pt x="28700" y="78807"/>
                  </a:lnTo>
                  <a:lnTo>
                    <a:pt x="28175" y="78256"/>
                  </a:lnTo>
                  <a:lnTo>
                    <a:pt x="27737" y="77660"/>
                  </a:lnTo>
                  <a:lnTo>
                    <a:pt x="27299" y="77018"/>
                  </a:lnTo>
                  <a:lnTo>
                    <a:pt x="26890" y="76513"/>
                  </a:lnTo>
                  <a:lnTo>
                    <a:pt x="26948" y="77981"/>
                  </a:lnTo>
                  <a:lnTo>
                    <a:pt x="27065" y="79495"/>
                  </a:lnTo>
                  <a:lnTo>
                    <a:pt x="27240" y="81009"/>
                  </a:lnTo>
                  <a:lnTo>
                    <a:pt x="27445" y="82477"/>
                  </a:lnTo>
                  <a:lnTo>
                    <a:pt x="27678" y="83899"/>
                  </a:lnTo>
                  <a:lnTo>
                    <a:pt x="28029" y="85321"/>
                  </a:lnTo>
                  <a:lnTo>
                    <a:pt x="28350" y="86697"/>
                  </a:lnTo>
                  <a:lnTo>
                    <a:pt x="28759" y="88027"/>
                  </a:lnTo>
                  <a:lnTo>
                    <a:pt x="29138" y="89357"/>
                  </a:lnTo>
                  <a:lnTo>
                    <a:pt x="29635" y="90596"/>
                  </a:lnTo>
                  <a:lnTo>
                    <a:pt x="30160" y="91834"/>
                  </a:lnTo>
                  <a:lnTo>
                    <a:pt x="30715" y="92981"/>
                  </a:lnTo>
                  <a:lnTo>
                    <a:pt x="31328" y="94128"/>
                  </a:lnTo>
                  <a:lnTo>
                    <a:pt x="32000" y="95183"/>
                  </a:lnTo>
                  <a:lnTo>
                    <a:pt x="32729" y="96146"/>
                  </a:lnTo>
                  <a:lnTo>
                    <a:pt x="33459" y="97110"/>
                  </a:lnTo>
                  <a:lnTo>
                    <a:pt x="34248" y="97981"/>
                  </a:lnTo>
                  <a:lnTo>
                    <a:pt x="35094" y="98761"/>
                  </a:lnTo>
                  <a:lnTo>
                    <a:pt x="35970" y="99495"/>
                  </a:lnTo>
                  <a:lnTo>
                    <a:pt x="36934" y="100091"/>
                  </a:lnTo>
                  <a:lnTo>
                    <a:pt x="37897" y="100733"/>
                  </a:lnTo>
                  <a:lnTo>
                    <a:pt x="38948" y="101146"/>
                  </a:lnTo>
                  <a:lnTo>
                    <a:pt x="40000" y="101605"/>
                  </a:lnTo>
                  <a:lnTo>
                    <a:pt x="41138" y="101880"/>
                  </a:lnTo>
                  <a:lnTo>
                    <a:pt x="42248" y="102018"/>
                  </a:lnTo>
                  <a:lnTo>
                    <a:pt x="43503" y="102110"/>
                  </a:lnTo>
                  <a:lnTo>
                    <a:pt x="44788" y="102110"/>
                  </a:lnTo>
                  <a:lnTo>
                    <a:pt x="46072" y="102018"/>
                  </a:lnTo>
                  <a:lnTo>
                    <a:pt x="47416" y="101788"/>
                  </a:lnTo>
                  <a:lnTo>
                    <a:pt x="48817" y="101513"/>
                  </a:lnTo>
                  <a:lnTo>
                    <a:pt x="50277" y="100963"/>
                  </a:lnTo>
                  <a:lnTo>
                    <a:pt x="51737" y="100458"/>
                  </a:lnTo>
                  <a:lnTo>
                    <a:pt x="52788" y="100091"/>
                  </a:lnTo>
                  <a:lnTo>
                    <a:pt x="53693" y="99908"/>
                  </a:lnTo>
                  <a:lnTo>
                    <a:pt x="54131" y="99908"/>
                  </a:lnTo>
                  <a:lnTo>
                    <a:pt x="54598" y="100000"/>
                  </a:lnTo>
                  <a:lnTo>
                    <a:pt x="54978" y="100091"/>
                  </a:lnTo>
                  <a:lnTo>
                    <a:pt x="55386" y="100275"/>
                  </a:lnTo>
                  <a:lnTo>
                    <a:pt x="55708" y="100550"/>
                  </a:lnTo>
                  <a:lnTo>
                    <a:pt x="56058" y="100871"/>
                  </a:lnTo>
                  <a:lnTo>
                    <a:pt x="56379" y="101238"/>
                  </a:lnTo>
                  <a:lnTo>
                    <a:pt x="56671" y="101697"/>
                  </a:lnTo>
                  <a:lnTo>
                    <a:pt x="56934" y="102201"/>
                  </a:lnTo>
                  <a:lnTo>
                    <a:pt x="57226" y="102935"/>
                  </a:lnTo>
                  <a:lnTo>
                    <a:pt x="57459" y="103623"/>
                  </a:lnTo>
                  <a:lnTo>
                    <a:pt x="57664" y="104403"/>
                  </a:lnTo>
                  <a:lnTo>
                    <a:pt x="57956" y="105458"/>
                  </a:lnTo>
                  <a:lnTo>
                    <a:pt x="58277" y="106422"/>
                  </a:lnTo>
                  <a:lnTo>
                    <a:pt x="58686" y="107339"/>
                  </a:lnTo>
                  <a:lnTo>
                    <a:pt x="59124" y="108119"/>
                  </a:lnTo>
                  <a:lnTo>
                    <a:pt x="59591" y="108715"/>
                  </a:lnTo>
                  <a:lnTo>
                    <a:pt x="60087" y="109357"/>
                  </a:lnTo>
                  <a:lnTo>
                    <a:pt x="60583" y="109770"/>
                  </a:lnTo>
                  <a:lnTo>
                    <a:pt x="61138" y="110229"/>
                  </a:lnTo>
                  <a:lnTo>
                    <a:pt x="61722" y="110504"/>
                  </a:lnTo>
                  <a:lnTo>
                    <a:pt x="62277" y="110733"/>
                  </a:lnTo>
                  <a:lnTo>
                    <a:pt x="62890" y="110917"/>
                  </a:lnTo>
                  <a:lnTo>
                    <a:pt x="63503" y="111009"/>
                  </a:lnTo>
                  <a:lnTo>
                    <a:pt x="64116" y="111009"/>
                  </a:lnTo>
                  <a:lnTo>
                    <a:pt x="64729" y="111009"/>
                  </a:lnTo>
                  <a:lnTo>
                    <a:pt x="65343" y="111009"/>
                  </a:lnTo>
                  <a:lnTo>
                    <a:pt x="65956" y="110917"/>
                  </a:lnTo>
                  <a:lnTo>
                    <a:pt x="67357" y="110688"/>
                  </a:lnTo>
                  <a:lnTo>
                    <a:pt x="68729" y="110504"/>
                  </a:lnTo>
                  <a:lnTo>
                    <a:pt x="69956" y="110504"/>
                  </a:lnTo>
                  <a:lnTo>
                    <a:pt x="71182" y="110596"/>
                  </a:lnTo>
                  <a:lnTo>
                    <a:pt x="72291" y="110688"/>
                  </a:lnTo>
                  <a:lnTo>
                    <a:pt x="73430" y="110917"/>
                  </a:lnTo>
                  <a:lnTo>
                    <a:pt x="74423" y="111376"/>
                  </a:lnTo>
                  <a:lnTo>
                    <a:pt x="75445" y="111834"/>
                  </a:lnTo>
                  <a:lnTo>
                    <a:pt x="76437" y="112431"/>
                  </a:lnTo>
                  <a:lnTo>
                    <a:pt x="77343" y="113119"/>
                  </a:lnTo>
                  <a:lnTo>
                    <a:pt x="78248" y="113990"/>
                  </a:lnTo>
                  <a:lnTo>
                    <a:pt x="79153" y="114908"/>
                  </a:lnTo>
                  <a:lnTo>
                    <a:pt x="79970" y="116055"/>
                  </a:lnTo>
                  <a:lnTo>
                    <a:pt x="80817" y="117201"/>
                  </a:lnTo>
                  <a:lnTo>
                    <a:pt x="81664" y="118577"/>
                  </a:lnTo>
                  <a:lnTo>
                    <a:pt x="82510" y="120000"/>
                  </a:lnTo>
                  <a:lnTo>
                    <a:pt x="82569" y="118761"/>
                  </a:lnTo>
                  <a:lnTo>
                    <a:pt x="82627" y="117522"/>
                  </a:lnTo>
                  <a:lnTo>
                    <a:pt x="82569" y="116376"/>
                  </a:lnTo>
                  <a:lnTo>
                    <a:pt x="82569" y="115137"/>
                  </a:lnTo>
                  <a:lnTo>
                    <a:pt x="82452" y="114082"/>
                  </a:lnTo>
                  <a:lnTo>
                    <a:pt x="82335" y="112935"/>
                  </a:lnTo>
                  <a:lnTo>
                    <a:pt x="82218" y="111880"/>
                  </a:lnTo>
                  <a:lnTo>
                    <a:pt x="82014" y="110825"/>
                  </a:lnTo>
                  <a:lnTo>
                    <a:pt x="81839" y="109862"/>
                  </a:lnTo>
                  <a:lnTo>
                    <a:pt x="81605" y="108899"/>
                  </a:lnTo>
                  <a:lnTo>
                    <a:pt x="81343" y="107935"/>
                  </a:lnTo>
                  <a:lnTo>
                    <a:pt x="81051" y="107064"/>
                  </a:lnTo>
                  <a:lnTo>
                    <a:pt x="80437" y="105275"/>
                  </a:lnTo>
                  <a:lnTo>
                    <a:pt x="79766" y="103715"/>
                  </a:lnTo>
                  <a:lnTo>
                    <a:pt x="79036" y="102110"/>
                  </a:lnTo>
                  <a:lnTo>
                    <a:pt x="78248" y="100825"/>
                  </a:lnTo>
                  <a:lnTo>
                    <a:pt x="77401" y="99495"/>
                  </a:lnTo>
                  <a:lnTo>
                    <a:pt x="76554" y="98348"/>
                  </a:lnTo>
                  <a:lnTo>
                    <a:pt x="75737" y="97201"/>
                  </a:lnTo>
                  <a:lnTo>
                    <a:pt x="74948" y="96238"/>
                  </a:lnTo>
                  <a:lnTo>
                    <a:pt x="74160" y="95412"/>
                  </a:lnTo>
                  <a:lnTo>
                    <a:pt x="73372" y="94633"/>
                  </a:lnTo>
                  <a:lnTo>
                    <a:pt x="72700" y="93944"/>
                  </a:lnTo>
                  <a:lnTo>
                    <a:pt x="72145" y="93211"/>
                  </a:lnTo>
                  <a:lnTo>
                    <a:pt x="71620" y="92614"/>
                  </a:lnTo>
                  <a:lnTo>
                    <a:pt x="71182" y="91926"/>
                  </a:lnTo>
                  <a:lnTo>
                    <a:pt x="70802" y="91192"/>
                  </a:lnTo>
                  <a:lnTo>
                    <a:pt x="70452" y="90504"/>
                  </a:lnTo>
                  <a:lnTo>
                    <a:pt x="70160" y="89908"/>
                  </a:lnTo>
                  <a:lnTo>
                    <a:pt x="69956" y="89174"/>
                  </a:lnTo>
                  <a:lnTo>
                    <a:pt x="69781" y="88577"/>
                  </a:lnTo>
                  <a:lnTo>
                    <a:pt x="69605" y="87844"/>
                  </a:lnTo>
                  <a:lnTo>
                    <a:pt x="69489" y="87247"/>
                  </a:lnTo>
                  <a:lnTo>
                    <a:pt x="69401" y="86605"/>
                  </a:lnTo>
                  <a:lnTo>
                    <a:pt x="69343" y="85412"/>
                  </a:lnTo>
                  <a:lnTo>
                    <a:pt x="69284" y="84266"/>
                  </a:lnTo>
                  <a:lnTo>
                    <a:pt x="69781" y="85137"/>
                  </a:lnTo>
                  <a:lnTo>
                    <a:pt x="70277" y="85917"/>
                  </a:lnTo>
                  <a:lnTo>
                    <a:pt x="70832" y="86697"/>
                  </a:lnTo>
                  <a:lnTo>
                    <a:pt x="71416" y="87431"/>
                  </a:lnTo>
                  <a:lnTo>
                    <a:pt x="72029" y="88027"/>
                  </a:lnTo>
                  <a:lnTo>
                    <a:pt x="72583" y="88577"/>
                  </a:lnTo>
                  <a:lnTo>
                    <a:pt x="73197" y="89082"/>
                  </a:lnTo>
                  <a:lnTo>
                    <a:pt x="73810" y="89633"/>
                  </a:lnTo>
                  <a:lnTo>
                    <a:pt x="74423" y="90045"/>
                  </a:lnTo>
                  <a:lnTo>
                    <a:pt x="75094" y="90412"/>
                  </a:lnTo>
                  <a:lnTo>
                    <a:pt x="75737" y="90779"/>
                  </a:lnTo>
                  <a:lnTo>
                    <a:pt x="76408" y="91100"/>
                  </a:lnTo>
                  <a:lnTo>
                    <a:pt x="77751" y="91559"/>
                  </a:lnTo>
                  <a:lnTo>
                    <a:pt x="79094" y="91926"/>
                  </a:lnTo>
                  <a:lnTo>
                    <a:pt x="80204" y="92155"/>
                  </a:lnTo>
                  <a:lnTo>
                    <a:pt x="81343" y="92522"/>
                  </a:lnTo>
                  <a:lnTo>
                    <a:pt x="82394" y="92889"/>
                  </a:lnTo>
                  <a:lnTo>
                    <a:pt x="83445" y="93211"/>
                  </a:lnTo>
                  <a:lnTo>
                    <a:pt x="84408" y="93669"/>
                  </a:lnTo>
                  <a:lnTo>
                    <a:pt x="85372" y="94128"/>
                  </a:lnTo>
                  <a:lnTo>
                    <a:pt x="86248" y="94633"/>
                  </a:lnTo>
                  <a:lnTo>
                    <a:pt x="87094" y="95183"/>
                  </a:lnTo>
                  <a:lnTo>
                    <a:pt x="87941" y="95779"/>
                  </a:lnTo>
                  <a:lnTo>
                    <a:pt x="88671" y="96422"/>
                  </a:lnTo>
                  <a:lnTo>
                    <a:pt x="89401" y="97110"/>
                  </a:lnTo>
                  <a:lnTo>
                    <a:pt x="90072" y="97889"/>
                  </a:lnTo>
                  <a:lnTo>
                    <a:pt x="90686" y="98669"/>
                  </a:lnTo>
                  <a:lnTo>
                    <a:pt x="91240" y="99495"/>
                  </a:lnTo>
                  <a:lnTo>
                    <a:pt x="91766" y="100366"/>
                  </a:lnTo>
                  <a:lnTo>
                    <a:pt x="92262" y="101330"/>
                  </a:lnTo>
                  <a:lnTo>
                    <a:pt x="92262" y="100000"/>
                  </a:lnTo>
                  <a:lnTo>
                    <a:pt x="92262" y="98669"/>
                  </a:lnTo>
                  <a:lnTo>
                    <a:pt x="92145" y="97477"/>
                  </a:lnTo>
                  <a:lnTo>
                    <a:pt x="92029" y="96330"/>
                  </a:lnTo>
                  <a:lnTo>
                    <a:pt x="91854" y="95183"/>
                  </a:lnTo>
                  <a:lnTo>
                    <a:pt x="91649" y="94128"/>
                  </a:lnTo>
                  <a:lnTo>
                    <a:pt x="91357" y="93073"/>
                  </a:lnTo>
                  <a:lnTo>
                    <a:pt x="91094" y="92110"/>
                  </a:lnTo>
                  <a:lnTo>
                    <a:pt x="90686" y="91192"/>
                  </a:lnTo>
                  <a:lnTo>
                    <a:pt x="90364" y="90321"/>
                  </a:lnTo>
                  <a:lnTo>
                    <a:pt x="89956" y="89449"/>
                  </a:lnTo>
                  <a:lnTo>
                    <a:pt x="89518" y="88669"/>
                  </a:lnTo>
                  <a:lnTo>
                    <a:pt x="88613" y="87155"/>
                  </a:lnTo>
                  <a:lnTo>
                    <a:pt x="87708" y="85825"/>
                  </a:lnTo>
                  <a:lnTo>
                    <a:pt x="85751" y="83348"/>
                  </a:lnTo>
                  <a:lnTo>
                    <a:pt x="83970" y="81146"/>
                  </a:lnTo>
                  <a:lnTo>
                    <a:pt x="83182" y="80091"/>
                  </a:lnTo>
                  <a:lnTo>
                    <a:pt x="82569" y="78944"/>
                  </a:lnTo>
                  <a:lnTo>
                    <a:pt x="82277" y="78440"/>
                  </a:lnTo>
                  <a:lnTo>
                    <a:pt x="82043" y="77889"/>
                  </a:lnTo>
                  <a:lnTo>
                    <a:pt x="81839" y="77293"/>
                  </a:lnTo>
                  <a:lnTo>
                    <a:pt x="81722" y="76743"/>
                  </a:lnTo>
                  <a:lnTo>
                    <a:pt x="82832" y="77889"/>
                  </a:lnTo>
                  <a:lnTo>
                    <a:pt x="83970" y="78807"/>
                  </a:lnTo>
                  <a:lnTo>
                    <a:pt x="84963" y="79587"/>
                  </a:lnTo>
                  <a:lnTo>
                    <a:pt x="86043" y="80091"/>
                  </a:lnTo>
                  <a:lnTo>
                    <a:pt x="87094" y="80550"/>
                  </a:lnTo>
                  <a:lnTo>
                    <a:pt x="88175" y="80733"/>
                  </a:lnTo>
                  <a:lnTo>
                    <a:pt x="89284" y="80825"/>
                  </a:lnTo>
                  <a:lnTo>
                    <a:pt x="90452" y="80733"/>
                  </a:lnTo>
                  <a:lnTo>
                    <a:pt x="91240" y="80642"/>
                  </a:lnTo>
                  <a:lnTo>
                    <a:pt x="92145" y="80366"/>
                  </a:lnTo>
                  <a:lnTo>
                    <a:pt x="92992" y="80091"/>
                  </a:lnTo>
                  <a:lnTo>
                    <a:pt x="93897" y="79770"/>
                  </a:lnTo>
                  <a:lnTo>
                    <a:pt x="94715" y="79495"/>
                  </a:lnTo>
                  <a:lnTo>
                    <a:pt x="95620" y="79220"/>
                  </a:lnTo>
                  <a:lnTo>
                    <a:pt x="96525" y="79036"/>
                  </a:lnTo>
                  <a:lnTo>
                    <a:pt x="97430" y="78944"/>
                  </a:lnTo>
                  <a:lnTo>
                    <a:pt x="98306" y="78944"/>
                  </a:lnTo>
                  <a:lnTo>
                    <a:pt x="99153" y="79128"/>
                  </a:lnTo>
                  <a:lnTo>
                    <a:pt x="99591" y="79311"/>
                  </a:lnTo>
                  <a:lnTo>
                    <a:pt x="100058" y="79587"/>
                  </a:lnTo>
                  <a:lnTo>
                    <a:pt x="100437" y="79862"/>
                  </a:lnTo>
                  <a:lnTo>
                    <a:pt x="100905" y="80091"/>
                  </a:lnTo>
                  <a:lnTo>
                    <a:pt x="101284" y="80550"/>
                  </a:lnTo>
                  <a:lnTo>
                    <a:pt x="101722" y="81009"/>
                  </a:lnTo>
                  <a:lnTo>
                    <a:pt x="102131" y="81513"/>
                  </a:lnTo>
                  <a:lnTo>
                    <a:pt x="102510" y="82155"/>
                  </a:lnTo>
                  <a:lnTo>
                    <a:pt x="102919" y="82844"/>
                  </a:lnTo>
                  <a:lnTo>
                    <a:pt x="103299" y="83623"/>
                  </a:lnTo>
                  <a:lnTo>
                    <a:pt x="103708" y="84403"/>
                  </a:lnTo>
                  <a:lnTo>
                    <a:pt x="104029" y="85412"/>
                  </a:lnTo>
                  <a:lnTo>
                    <a:pt x="104992" y="84495"/>
                  </a:lnTo>
                  <a:lnTo>
                    <a:pt x="105985" y="83807"/>
                  </a:lnTo>
                  <a:lnTo>
                    <a:pt x="107007" y="83211"/>
                  </a:lnTo>
                  <a:lnTo>
                    <a:pt x="108000" y="82752"/>
                  </a:lnTo>
                  <a:lnTo>
                    <a:pt x="109080" y="82477"/>
                  </a:lnTo>
                  <a:lnTo>
                    <a:pt x="110131" y="82293"/>
                  </a:lnTo>
                  <a:lnTo>
                    <a:pt x="111211" y="82293"/>
                  </a:lnTo>
                  <a:lnTo>
                    <a:pt x="112204" y="82385"/>
                  </a:lnTo>
                  <a:lnTo>
                    <a:pt x="113284" y="82568"/>
                  </a:lnTo>
                  <a:lnTo>
                    <a:pt x="114335" y="82935"/>
                  </a:lnTo>
                  <a:lnTo>
                    <a:pt x="115357" y="83302"/>
                  </a:lnTo>
                  <a:lnTo>
                    <a:pt x="116379" y="83807"/>
                  </a:lnTo>
                  <a:lnTo>
                    <a:pt x="117313" y="84357"/>
                  </a:lnTo>
                  <a:lnTo>
                    <a:pt x="118277" y="85045"/>
                  </a:lnTo>
                  <a:lnTo>
                    <a:pt x="119124" y="85733"/>
                  </a:lnTo>
                  <a:lnTo>
                    <a:pt x="120000" y="86559"/>
                  </a:lnTo>
                  <a:close/>
                  <a:moveTo>
                    <a:pt x="65576" y="66467"/>
                  </a:moveTo>
                  <a:lnTo>
                    <a:pt x="54364" y="66467"/>
                  </a:lnTo>
                  <a:lnTo>
                    <a:pt x="54364" y="48761"/>
                  </a:lnTo>
                  <a:lnTo>
                    <a:pt x="65576" y="48761"/>
                  </a:lnTo>
                  <a:lnTo>
                    <a:pt x="65576" y="664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Picture 1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539552" y="1916832"/>
            <a:ext cx="4392488" cy="86409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67544" y="2996952"/>
            <a:ext cx="4464496" cy="316254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683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8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‒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8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pic" idx="2"/>
          </p:nvPr>
        </p:nvSpPr>
        <p:spPr>
          <a:xfrm>
            <a:off x="5080000" y="254000"/>
            <a:ext cx="3810000" cy="59055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wrap="square" lIns="91425" tIns="91425" rIns="91425" bIns="91425" anchor="ctr" anchorCtr="0"/>
          <a:lstStyle>
            <a:lvl1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82588" marR="0" lvl="1" indent="3175" algn="l" rtl="0">
              <a:spcBef>
                <a:spcPts val="11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52500" marR="0" lvl="2" indent="-187325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‒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428750" marR="0" lvl="3" indent="-187325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05000" marR="0" lvl="4" indent="-187325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251520" y="692696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251520" y="2204865"/>
            <a:ext cx="864096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ctr" rtl="0">
              <a:lnSpc>
                <a:spcPct val="8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ctr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ctr" rtl="0">
              <a:lnSpc>
                <a:spcPct val="8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ctr" rt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520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225412" y="6275609"/>
            <a:ext cx="1799334" cy="47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/>
          <p:cNvPicPr preferRelativeResize="0"/>
          <p:nvPr/>
        </p:nvPicPr>
        <p:blipFill rotWithShape="1">
          <a:blip r:embed="rId8">
            <a:alphaModFix/>
          </a:blip>
          <a:srcRect r="-5" b="3124"/>
          <a:stretch/>
        </p:blipFill>
        <p:spPr>
          <a:xfrm>
            <a:off x="254000" y="254000"/>
            <a:ext cx="8636000" cy="5905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2057400" y="620713"/>
            <a:ext cx="6781800" cy="1143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2057400" y="1981200"/>
            <a:ext cx="6781800" cy="3962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1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‒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‒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grpSp>
        <p:nvGrpSpPr>
          <p:cNvPr id="17" name="Shape 17"/>
          <p:cNvGrpSpPr/>
          <p:nvPr/>
        </p:nvGrpSpPr>
        <p:grpSpPr>
          <a:xfrm>
            <a:off x="251999" y="255600"/>
            <a:ext cx="1373601" cy="1287376"/>
            <a:chOff x="1311275" y="373063"/>
            <a:chExt cx="6524625" cy="6115050"/>
          </a:xfrm>
        </p:grpSpPr>
        <p:sp>
          <p:nvSpPr>
            <p:cNvPr id="18" name="Shape 18"/>
            <p:cNvSpPr/>
            <p:nvPr/>
          </p:nvSpPr>
          <p:spPr>
            <a:xfrm>
              <a:off x="4267200" y="5875338"/>
              <a:ext cx="609600" cy="612775"/>
            </a:xfrm>
            <a:prstGeom prst="rect">
              <a:avLst/>
            </a:prstGeom>
            <a:solidFill>
              <a:srgbClr val="FCD116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/>
            <p:nvPr/>
          </p:nvSpPr>
          <p:spPr>
            <a:xfrm>
              <a:off x="4267200" y="373063"/>
              <a:ext cx="609600" cy="609600"/>
            </a:xfrm>
            <a:prstGeom prst="rect">
              <a:avLst/>
            </a:prstGeom>
            <a:solidFill>
              <a:srgbClr val="FCD116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1311275" y="1436688"/>
              <a:ext cx="6524625" cy="41529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20000" y="86559"/>
                  </a:moveTo>
                  <a:lnTo>
                    <a:pt x="119562" y="85229"/>
                  </a:lnTo>
                  <a:lnTo>
                    <a:pt x="119124" y="83899"/>
                  </a:lnTo>
                  <a:lnTo>
                    <a:pt x="118598" y="82660"/>
                  </a:lnTo>
                  <a:lnTo>
                    <a:pt x="118102" y="81513"/>
                  </a:lnTo>
                  <a:lnTo>
                    <a:pt x="117605" y="80458"/>
                  </a:lnTo>
                  <a:lnTo>
                    <a:pt x="117051" y="79403"/>
                  </a:lnTo>
                  <a:lnTo>
                    <a:pt x="116467" y="78440"/>
                  </a:lnTo>
                  <a:lnTo>
                    <a:pt x="115854" y="77477"/>
                  </a:lnTo>
                  <a:lnTo>
                    <a:pt x="115240" y="76605"/>
                  </a:lnTo>
                  <a:lnTo>
                    <a:pt x="114627" y="75779"/>
                  </a:lnTo>
                  <a:lnTo>
                    <a:pt x="113956" y="75000"/>
                  </a:lnTo>
                  <a:lnTo>
                    <a:pt x="113343" y="74220"/>
                  </a:lnTo>
                  <a:lnTo>
                    <a:pt x="111941" y="72889"/>
                  </a:lnTo>
                  <a:lnTo>
                    <a:pt x="110598" y="71559"/>
                  </a:lnTo>
                  <a:lnTo>
                    <a:pt x="107737" y="69357"/>
                  </a:lnTo>
                  <a:lnTo>
                    <a:pt x="104934" y="67339"/>
                  </a:lnTo>
                  <a:lnTo>
                    <a:pt x="103591" y="66376"/>
                  </a:lnTo>
                  <a:lnTo>
                    <a:pt x="102306" y="65412"/>
                  </a:lnTo>
                  <a:lnTo>
                    <a:pt x="100992" y="64357"/>
                  </a:lnTo>
                  <a:lnTo>
                    <a:pt x="99824" y="63211"/>
                  </a:lnTo>
                  <a:lnTo>
                    <a:pt x="99328" y="62568"/>
                  </a:lnTo>
                  <a:lnTo>
                    <a:pt x="98832" y="61972"/>
                  </a:lnTo>
                  <a:lnTo>
                    <a:pt x="98364" y="61284"/>
                  </a:lnTo>
                  <a:lnTo>
                    <a:pt x="97985" y="60458"/>
                  </a:lnTo>
                  <a:lnTo>
                    <a:pt x="97576" y="59587"/>
                  </a:lnTo>
                  <a:lnTo>
                    <a:pt x="97255" y="58807"/>
                  </a:lnTo>
                  <a:lnTo>
                    <a:pt x="96905" y="57935"/>
                  </a:lnTo>
                  <a:lnTo>
                    <a:pt x="96642" y="56972"/>
                  </a:lnTo>
                  <a:lnTo>
                    <a:pt x="96175" y="55000"/>
                  </a:lnTo>
                  <a:lnTo>
                    <a:pt x="95795" y="53073"/>
                  </a:lnTo>
                  <a:lnTo>
                    <a:pt x="95503" y="51146"/>
                  </a:lnTo>
                  <a:lnTo>
                    <a:pt x="95299" y="49220"/>
                  </a:lnTo>
                  <a:lnTo>
                    <a:pt x="94102" y="49357"/>
                  </a:lnTo>
                  <a:lnTo>
                    <a:pt x="92817" y="49357"/>
                  </a:lnTo>
                  <a:lnTo>
                    <a:pt x="92145" y="49311"/>
                  </a:lnTo>
                  <a:lnTo>
                    <a:pt x="91474" y="49128"/>
                  </a:lnTo>
                  <a:lnTo>
                    <a:pt x="90802" y="48853"/>
                  </a:lnTo>
                  <a:lnTo>
                    <a:pt x="90131" y="48486"/>
                  </a:lnTo>
                  <a:lnTo>
                    <a:pt x="89401" y="48073"/>
                  </a:lnTo>
                  <a:lnTo>
                    <a:pt x="88729" y="47431"/>
                  </a:lnTo>
                  <a:lnTo>
                    <a:pt x="88116" y="46743"/>
                  </a:lnTo>
                  <a:lnTo>
                    <a:pt x="87503" y="45871"/>
                  </a:lnTo>
                  <a:lnTo>
                    <a:pt x="86890" y="44908"/>
                  </a:lnTo>
                  <a:lnTo>
                    <a:pt x="86306" y="43669"/>
                  </a:lnTo>
                  <a:lnTo>
                    <a:pt x="85810" y="42247"/>
                  </a:lnTo>
                  <a:lnTo>
                    <a:pt x="85372" y="40642"/>
                  </a:lnTo>
                  <a:lnTo>
                    <a:pt x="85021" y="39266"/>
                  </a:lnTo>
                  <a:lnTo>
                    <a:pt x="84817" y="37752"/>
                  </a:lnTo>
                  <a:lnTo>
                    <a:pt x="84583" y="36192"/>
                  </a:lnTo>
                  <a:lnTo>
                    <a:pt x="84350" y="34495"/>
                  </a:lnTo>
                  <a:lnTo>
                    <a:pt x="83912" y="30963"/>
                  </a:lnTo>
                  <a:lnTo>
                    <a:pt x="83416" y="27201"/>
                  </a:lnTo>
                  <a:lnTo>
                    <a:pt x="83065" y="25229"/>
                  </a:lnTo>
                  <a:lnTo>
                    <a:pt x="82744" y="23302"/>
                  </a:lnTo>
                  <a:lnTo>
                    <a:pt x="82218" y="21284"/>
                  </a:lnTo>
                  <a:lnTo>
                    <a:pt x="81664" y="19357"/>
                  </a:lnTo>
                  <a:lnTo>
                    <a:pt x="81051" y="17339"/>
                  </a:lnTo>
                  <a:lnTo>
                    <a:pt x="80262" y="15366"/>
                  </a:lnTo>
                  <a:lnTo>
                    <a:pt x="79824" y="14403"/>
                  </a:lnTo>
                  <a:lnTo>
                    <a:pt x="79357" y="13440"/>
                  </a:lnTo>
                  <a:lnTo>
                    <a:pt x="78861" y="12477"/>
                  </a:lnTo>
                  <a:lnTo>
                    <a:pt x="78306" y="11513"/>
                  </a:lnTo>
                  <a:lnTo>
                    <a:pt x="77284" y="9908"/>
                  </a:lnTo>
                  <a:lnTo>
                    <a:pt x="76233" y="8440"/>
                  </a:lnTo>
                  <a:lnTo>
                    <a:pt x="75094" y="7018"/>
                  </a:lnTo>
                  <a:lnTo>
                    <a:pt x="73985" y="5779"/>
                  </a:lnTo>
                  <a:lnTo>
                    <a:pt x="72875" y="4633"/>
                  </a:lnTo>
                  <a:lnTo>
                    <a:pt x="71737" y="3669"/>
                  </a:lnTo>
                  <a:lnTo>
                    <a:pt x="70569" y="2889"/>
                  </a:lnTo>
                  <a:lnTo>
                    <a:pt x="69401" y="2110"/>
                  </a:lnTo>
                  <a:lnTo>
                    <a:pt x="68204" y="1467"/>
                  </a:lnTo>
                  <a:lnTo>
                    <a:pt x="67036" y="963"/>
                  </a:lnTo>
                  <a:lnTo>
                    <a:pt x="65868" y="596"/>
                  </a:lnTo>
                  <a:lnTo>
                    <a:pt x="64671" y="229"/>
                  </a:lnTo>
                  <a:lnTo>
                    <a:pt x="63503" y="45"/>
                  </a:lnTo>
                  <a:lnTo>
                    <a:pt x="62335" y="0"/>
                  </a:lnTo>
                  <a:lnTo>
                    <a:pt x="61138" y="0"/>
                  </a:lnTo>
                  <a:lnTo>
                    <a:pt x="59970" y="45"/>
                  </a:lnTo>
                  <a:lnTo>
                    <a:pt x="60642" y="871"/>
                  </a:lnTo>
                  <a:lnTo>
                    <a:pt x="61255" y="1559"/>
                  </a:lnTo>
                  <a:lnTo>
                    <a:pt x="61810" y="2339"/>
                  </a:lnTo>
                  <a:lnTo>
                    <a:pt x="62335" y="3256"/>
                  </a:lnTo>
                  <a:lnTo>
                    <a:pt x="62773" y="4036"/>
                  </a:lnTo>
                  <a:lnTo>
                    <a:pt x="63153" y="4816"/>
                  </a:lnTo>
                  <a:lnTo>
                    <a:pt x="63503" y="5688"/>
                  </a:lnTo>
                  <a:lnTo>
                    <a:pt x="63795" y="6513"/>
                  </a:lnTo>
                  <a:lnTo>
                    <a:pt x="64000" y="7385"/>
                  </a:lnTo>
                  <a:lnTo>
                    <a:pt x="64233" y="8165"/>
                  </a:lnTo>
                  <a:lnTo>
                    <a:pt x="64350" y="9036"/>
                  </a:lnTo>
                  <a:lnTo>
                    <a:pt x="64467" y="9862"/>
                  </a:lnTo>
                  <a:lnTo>
                    <a:pt x="64525" y="10642"/>
                  </a:lnTo>
                  <a:lnTo>
                    <a:pt x="64525" y="11422"/>
                  </a:lnTo>
                  <a:lnTo>
                    <a:pt x="64467" y="12201"/>
                  </a:lnTo>
                  <a:lnTo>
                    <a:pt x="64408" y="13027"/>
                  </a:lnTo>
                  <a:lnTo>
                    <a:pt x="64291" y="13715"/>
                  </a:lnTo>
                  <a:lnTo>
                    <a:pt x="64175" y="14403"/>
                  </a:lnTo>
                  <a:lnTo>
                    <a:pt x="63941" y="15137"/>
                  </a:lnTo>
                  <a:lnTo>
                    <a:pt x="63737" y="15733"/>
                  </a:lnTo>
                  <a:lnTo>
                    <a:pt x="63503" y="16376"/>
                  </a:lnTo>
                  <a:lnTo>
                    <a:pt x="63211" y="16972"/>
                  </a:lnTo>
                  <a:lnTo>
                    <a:pt x="62948" y="17522"/>
                  </a:lnTo>
                  <a:lnTo>
                    <a:pt x="62598" y="17935"/>
                  </a:lnTo>
                  <a:lnTo>
                    <a:pt x="62218" y="18394"/>
                  </a:lnTo>
                  <a:lnTo>
                    <a:pt x="61810" y="18807"/>
                  </a:lnTo>
                  <a:lnTo>
                    <a:pt x="61430" y="19174"/>
                  </a:lnTo>
                  <a:lnTo>
                    <a:pt x="60992" y="19449"/>
                  </a:lnTo>
                  <a:lnTo>
                    <a:pt x="60525" y="19633"/>
                  </a:lnTo>
                  <a:lnTo>
                    <a:pt x="60087" y="19770"/>
                  </a:lnTo>
                  <a:lnTo>
                    <a:pt x="59591" y="19862"/>
                  </a:lnTo>
                  <a:lnTo>
                    <a:pt x="59065" y="19954"/>
                  </a:lnTo>
                  <a:lnTo>
                    <a:pt x="58335" y="19862"/>
                  </a:lnTo>
                  <a:lnTo>
                    <a:pt x="57664" y="19770"/>
                  </a:lnTo>
                  <a:lnTo>
                    <a:pt x="57051" y="19633"/>
                  </a:lnTo>
                  <a:lnTo>
                    <a:pt x="56437" y="19357"/>
                  </a:lnTo>
                  <a:lnTo>
                    <a:pt x="55824" y="18990"/>
                  </a:lnTo>
                  <a:lnTo>
                    <a:pt x="55270" y="18669"/>
                  </a:lnTo>
                  <a:lnTo>
                    <a:pt x="54715" y="18211"/>
                  </a:lnTo>
                  <a:lnTo>
                    <a:pt x="54131" y="17660"/>
                  </a:lnTo>
                  <a:lnTo>
                    <a:pt x="53080" y="16605"/>
                  </a:lnTo>
                  <a:lnTo>
                    <a:pt x="52000" y="15366"/>
                  </a:lnTo>
                  <a:lnTo>
                    <a:pt x="51007" y="14082"/>
                  </a:lnTo>
                  <a:lnTo>
                    <a:pt x="49927" y="12752"/>
                  </a:lnTo>
                  <a:lnTo>
                    <a:pt x="48817" y="11330"/>
                  </a:lnTo>
                  <a:lnTo>
                    <a:pt x="47649" y="10091"/>
                  </a:lnTo>
                  <a:lnTo>
                    <a:pt x="47007" y="9495"/>
                  </a:lnTo>
                  <a:lnTo>
                    <a:pt x="46394" y="8853"/>
                  </a:lnTo>
                  <a:lnTo>
                    <a:pt x="45722" y="8256"/>
                  </a:lnTo>
                  <a:lnTo>
                    <a:pt x="45051" y="7706"/>
                  </a:lnTo>
                  <a:lnTo>
                    <a:pt x="44321" y="7293"/>
                  </a:lnTo>
                  <a:lnTo>
                    <a:pt x="43532" y="6834"/>
                  </a:lnTo>
                  <a:lnTo>
                    <a:pt x="42773" y="6513"/>
                  </a:lnTo>
                  <a:lnTo>
                    <a:pt x="41927" y="6146"/>
                  </a:lnTo>
                  <a:lnTo>
                    <a:pt x="41021" y="5871"/>
                  </a:lnTo>
                  <a:lnTo>
                    <a:pt x="40116" y="5688"/>
                  </a:lnTo>
                  <a:lnTo>
                    <a:pt x="39182" y="5504"/>
                  </a:lnTo>
                  <a:lnTo>
                    <a:pt x="38102" y="5504"/>
                  </a:lnTo>
                  <a:lnTo>
                    <a:pt x="37167" y="5504"/>
                  </a:lnTo>
                  <a:lnTo>
                    <a:pt x="36262" y="5688"/>
                  </a:lnTo>
                  <a:lnTo>
                    <a:pt x="35416" y="5963"/>
                  </a:lnTo>
                  <a:lnTo>
                    <a:pt x="34569" y="6330"/>
                  </a:lnTo>
                  <a:lnTo>
                    <a:pt x="33839" y="6743"/>
                  </a:lnTo>
                  <a:lnTo>
                    <a:pt x="33109" y="7201"/>
                  </a:lnTo>
                  <a:lnTo>
                    <a:pt x="32496" y="7706"/>
                  </a:lnTo>
                  <a:lnTo>
                    <a:pt x="31883" y="8256"/>
                  </a:lnTo>
                  <a:lnTo>
                    <a:pt x="32496" y="8348"/>
                  </a:lnTo>
                  <a:lnTo>
                    <a:pt x="32992" y="8532"/>
                  </a:lnTo>
                  <a:lnTo>
                    <a:pt x="33576" y="8807"/>
                  </a:lnTo>
                  <a:lnTo>
                    <a:pt x="34072" y="8944"/>
                  </a:lnTo>
                  <a:lnTo>
                    <a:pt x="34978" y="9587"/>
                  </a:lnTo>
                  <a:lnTo>
                    <a:pt x="35795" y="10275"/>
                  </a:lnTo>
                  <a:lnTo>
                    <a:pt x="36525" y="11146"/>
                  </a:lnTo>
                  <a:lnTo>
                    <a:pt x="37197" y="12110"/>
                  </a:lnTo>
                  <a:lnTo>
                    <a:pt x="37839" y="13119"/>
                  </a:lnTo>
                  <a:lnTo>
                    <a:pt x="38394" y="14266"/>
                  </a:lnTo>
                  <a:lnTo>
                    <a:pt x="38890" y="15458"/>
                  </a:lnTo>
                  <a:lnTo>
                    <a:pt x="39328" y="16697"/>
                  </a:lnTo>
                  <a:lnTo>
                    <a:pt x="39795" y="17935"/>
                  </a:lnTo>
                  <a:lnTo>
                    <a:pt x="40175" y="19357"/>
                  </a:lnTo>
                  <a:lnTo>
                    <a:pt x="40905" y="22064"/>
                  </a:lnTo>
                  <a:lnTo>
                    <a:pt x="41635" y="24816"/>
                  </a:lnTo>
                  <a:lnTo>
                    <a:pt x="41927" y="25871"/>
                  </a:lnTo>
                  <a:lnTo>
                    <a:pt x="42248" y="26834"/>
                  </a:lnTo>
                  <a:lnTo>
                    <a:pt x="42656" y="27798"/>
                  </a:lnTo>
                  <a:lnTo>
                    <a:pt x="43036" y="28669"/>
                  </a:lnTo>
                  <a:lnTo>
                    <a:pt x="43445" y="29587"/>
                  </a:lnTo>
                  <a:lnTo>
                    <a:pt x="43883" y="30366"/>
                  </a:lnTo>
                  <a:lnTo>
                    <a:pt x="44379" y="31055"/>
                  </a:lnTo>
                  <a:lnTo>
                    <a:pt x="44905" y="31788"/>
                  </a:lnTo>
                  <a:lnTo>
                    <a:pt x="45401" y="32477"/>
                  </a:lnTo>
                  <a:lnTo>
                    <a:pt x="46014" y="33073"/>
                  </a:lnTo>
                  <a:lnTo>
                    <a:pt x="46569" y="33623"/>
                  </a:lnTo>
                  <a:lnTo>
                    <a:pt x="47182" y="34128"/>
                  </a:lnTo>
                  <a:lnTo>
                    <a:pt x="47854" y="34587"/>
                  </a:lnTo>
                  <a:lnTo>
                    <a:pt x="48525" y="35045"/>
                  </a:lnTo>
                  <a:lnTo>
                    <a:pt x="49255" y="35366"/>
                  </a:lnTo>
                  <a:lnTo>
                    <a:pt x="50043" y="35733"/>
                  </a:lnTo>
                  <a:lnTo>
                    <a:pt x="49722" y="36009"/>
                  </a:lnTo>
                  <a:lnTo>
                    <a:pt x="49255" y="36238"/>
                  </a:lnTo>
                  <a:lnTo>
                    <a:pt x="48817" y="36513"/>
                  </a:lnTo>
                  <a:lnTo>
                    <a:pt x="48204" y="36788"/>
                  </a:lnTo>
                  <a:lnTo>
                    <a:pt x="47591" y="36972"/>
                  </a:lnTo>
                  <a:lnTo>
                    <a:pt x="46861" y="37155"/>
                  </a:lnTo>
                  <a:lnTo>
                    <a:pt x="46072" y="37247"/>
                  </a:lnTo>
                  <a:lnTo>
                    <a:pt x="45284" y="37247"/>
                  </a:lnTo>
                  <a:lnTo>
                    <a:pt x="44321" y="37247"/>
                  </a:lnTo>
                  <a:lnTo>
                    <a:pt x="43503" y="37064"/>
                  </a:lnTo>
                  <a:lnTo>
                    <a:pt x="42656" y="36788"/>
                  </a:lnTo>
                  <a:lnTo>
                    <a:pt x="41810" y="36513"/>
                  </a:lnTo>
                  <a:lnTo>
                    <a:pt x="41021" y="36100"/>
                  </a:lnTo>
                  <a:lnTo>
                    <a:pt x="40233" y="35642"/>
                  </a:lnTo>
                  <a:lnTo>
                    <a:pt x="39503" y="35091"/>
                  </a:lnTo>
                  <a:lnTo>
                    <a:pt x="38773" y="34495"/>
                  </a:lnTo>
                  <a:lnTo>
                    <a:pt x="38043" y="33807"/>
                  </a:lnTo>
                  <a:lnTo>
                    <a:pt x="37372" y="33073"/>
                  </a:lnTo>
                  <a:lnTo>
                    <a:pt x="36700" y="32201"/>
                  </a:lnTo>
                  <a:lnTo>
                    <a:pt x="36029" y="31422"/>
                  </a:lnTo>
                  <a:lnTo>
                    <a:pt x="34686" y="29495"/>
                  </a:lnTo>
                  <a:lnTo>
                    <a:pt x="33343" y="27431"/>
                  </a:lnTo>
                  <a:lnTo>
                    <a:pt x="32175" y="25596"/>
                  </a:lnTo>
                  <a:lnTo>
                    <a:pt x="30919" y="23761"/>
                  </a:lnTo>
                  <a:lnTo>
                    <a:pt x="30248" y="22981"/>
                  </a:lnTo>
                  <a:lnTo>
                    <a:pt x="29576" y="22155"/>
                  </a:lnTo>
                  <a:lnTo>
                    <a:pt x="28905" y="21376"/>
                  </a:lnTo>
                  <a:lnTo>
                    <a:pt x="28175" y="20688"/>
                  </a:lnTo>
                  <a:lnTo>
                    <a:pt x="27386" y="19954"/>
                  </a:lnTo>
                  <a:lnTo>
                    <a:pt x="26627" y="19449"/>
                  </a:lnTo>
                  <a:lnTo>
                    <a:pt x="25781" y="18899"/>
                  </a:lnTo>
                  <a:lnTo>
                    <a:pt x="24934" y="18486"/>
                  </a:lnTo>
                  <a:lnTo>
                    <a:pt x="23970" y="18119"/>
                  </a:lnTo>
                  <a:lnTo>
                    <a:pt x="23036" y="17844"/>
                  </a:lnTo>
                  <a:lnTo>
                    <a:pt x="22014" y="17660"/>
                  </a:lnTo>
                  <a:lnTo>
                    <a:pt x="20963" y="17660"/>
                  </a:lnTo>
                  <a:lnTo>
                    <a:pt x="19941" y="17660"/>
                  </a:lnTo>
                  <a:lnTo>
                    <a:pt x="18948" y="17844"/>
                  </a:lnTo>
                  <a:lnTo>
                    <a:pt x="18102" y="18119"/>
                  </a:lnTo>
                  <a:lnTo>
                    <a:pt x="17255" y="18486"/>
                  </a:lnTo>
                  <a:lnTo>
                    <a:pt x="16583" y="18807"/>
                  </a:lnTo>
                  <a:lnTo>
                    <a:pt x="15970" y="19174"/>
                  </a:lnTo>
                  <a:lnTo>
                    <a:pt x="15503" y="19541"/>
                  </a:lnTo>
                  <a:lnTo>
                    <a:pt x="15182" y="19862"/>
                  </a:lnTo>
                  <a:lnTo>
                    <a:pt x="16408" y="20229"/>
                  </a:lnTo>
                  <a:lnTo>
                    <a:pt x="17751" y="20871"/>
                  </a:lnTo>
                  <a:lnTo>
                    <a:pt x="18423" y="21284"/>
                  </a:lnTo>
                  <a:lnTo>
                    <a:pt x="19036" y="21743"/>
                  </a:lnTo>
                  <a:lnTo>
                    <a:pt x="19708" y="22155"/>
                  </a:lnTo>
                  <a:lnTo>
                    <a:pt x="20291" y="22706"/>
                  </a:lnTo>
                  <a:lnTo>
                    <a:pt x="20905" y="23302"/>
                  </a:lnTo>
                  <a:lnTo>
                    <a:pt x="21401" y="23944"/>
                  </a:lnTo>
                  <a:lnTo>
                    <a:pt x="21839" y="24633"/>
                  </a:lnTo>
                  <a:lnTo>
                    <a:pt x="22306" y="25412"/>
                  </a:lnTo>
                  <a:lnTo>
                    <a:pt x="22569" y="26238"/>
                  </a:lnTo>
                  <a:lnTo>
                    <a:pt x="22861" y="27110"/>
                  </a:lnTo>
                  <a:lnTo>
                    <a:pt x="23036" y="27981"/>
                  </a:lnTo>
                  <a:lnTo>
                    <a:pt x="23094" y="28944"/>
                  </a:lnTo>
                  <a:lnTo>
                    <a:pt x="23036" y="29724"/>
                  </a:lnTo>
                  <a:lnTo>
                    <a:pt x="22919" y="30550"/>
                  </a:lnTo>
                  <a:lnTo>
                    <a:pt x="22744" y="31146"/>
                  </a:lnTo>
                  <a:lnTo>
                    <a:pt x="22510" y="31788"/>
                  </a:lnTo>
                  <a:lnTo>
                    <a:pt x="22248" y="32293"/>
                  </a:lnTo>
                  <a:lnTo>
                    <a:pt x="21897" y="32752"/>
                  </a:lnTo>
                  <a:lnTo>
                    <a:pt x="21576" y="32981"/>
                  </a:lnTo>
                  <a:lnTo>
                    <a:pt x="21109" y="33256"/>
                  </a:lnTo>
                  <a:lnTo>
                    <a:pt x="20729" y="33348"/>
                  </a:lnTo>
                  <a:lnTo>
                    <a:pt x="20233" y="33348"/>
                  </a:lnTo>
                  <a:lnTo>
                    <a:pt x="19766" y="33256"/>
                  </a:lnTo>
                  <a:lnTo>
                    <a:pt x="19270" y="33073"/>
                  </a:lnTo>
                  <a:lnTo>
                    <a:pt x="18773" y="32752"/>
                  </a:lnTo>
                  <a:lnTo>
                    <a:pt x="18277" y="32201"/>
                  </a:lnTo>
                  <a:lnTo>
                    <a:pt x="17751" y="31605"/>
                  </a:lnTo>
                  <a:lnTo>
                    <a:pt x="17255" y="30871"/>
                  </a:lnTo>
                  <a:lnTo>
                    <a:pt x="16700" y="30000"/>
                  </a:lnTo>
                  <a:lnTo>
                    <a:pt x="16145" y="29128"/>
                  </a:lnTo>
                  <a:lnTo>
                    <a:pt x="15503" y="28348"/>
                  </a:lnTo>
                  <a:lnTo>
                    <a:pt x="14832" y="27522"/>
                  </a:lnTo>
                  <a:lnTo>
                    <a:pt x="14160" y="26743"/>
                  </a:lnTo>
                  <a:lnTo>
                    <a:pt x="13489" y="26055"/>
                  </a:lnTo>
                  <a:lnTo>
                    <a:pt x="12817" y="25412"/>
                  </a:lnTo>
                  <a:lnTo>
                    <a:pt x="12087" y="24816"/>
                  </a:lnTo>
                  <a:lnTo>
                    <a:pt x="11299" y="24266"/>
                  </a:lnTo>
                  <a:lnTo>
                    <a:pt x="10540" y="23853"/>
                  </a:lnTo>
                  <a:lnTo>
                    <a:pt x="9751" y="23394"/>
                  </a:lnTo>
                  <a:lnTo>
                    <a:pt x="8963" y="23073"/>
                  </a:lnTo>
                  <a:lnTo>
                    <a:pt x="8116" y="22798"/>
                  </a:lnTo>
                  <a:lnTo>
                    <a:pt x="7270" y="22522"/>
                  </a:lnTo>
                  <a:lnTo>
                    <a:pt x="6423" y="22431"/>
                  </a:lnTo>
                  <a:lnTo>
                    <a:pt x="5605" y="22431"/>
                  </a:lnTo>
                  <a:lnTo>
                    <a:pt x="4700" y="22431"/>
                  </a:lnTo>
                  <a:lnTo>
                    <a:pt x="3854" y="22614"/>
                  </a:lnTo>
                  <a:lnTo>
                    <a:pt x="3007" y="22889"/>
                  </a:lnTo>
                  <a:lnTo>
                    <a:pt x="2277" y="23119"/>
                  </a:lnTo>
                  <a:lnTo>
                    <a:pt x="1547" y="23577"/>
                  </a:lnTo>
                  <a:lnTo>
                    <a:pt x="934" y="24036"/>
                  </a:lnTo>
                  <a:lnTo>
                    <a:pt x="379" y="24541"/>
                  </a:lnTo>
                  <a:lnTo>
                    <a:pt x="0" y="25091"/>
                  </a:lnTo>
                  <a:lnTo>
                    <a:pt x="992" y="25229"/>
                  </a:lnTo>
                  <a:lnTo>
                    <a:pt x="1956" y="25596"/>
                  </a:lnTo>
                  <a:lnTo>
                    <a:pt x="2861" y="26146"/>
                  </a:lnTo>
                  <a:lnTo>
                    <a:pt x="3737" y="26651"/>
                  </a:lnTo>
                  <a:lnTo>
                    <a:pt x="4583" y="27385"/>
                  </a:lnTo>
                  <a:lnTo>
                    <a:pt x="5372" y="28256"/>
                  </a:lnTo>
                  <a:lnTo>
                    <a:pt x="6160" y="29220"/>
                  </a:lnTo>
                  <a:lnTo>
                    <a:pt x="6890" y="30275"/>
                  </a:lnTo>
                  <a:lnTo>
                    <a:pt x="7620" y="31513"/>
                  </a:lnTo>
                  <a:lnTo>
                    <a:pt x="8291" y="32935"/>
                  </a:lnTo>
                  <a:lnTo>
                    <a:pt x="8963" y="34403"/>
                  </a:lnTo>
                  <a:lnTo>
                    <a:pt x="9635" y="36009"/>
                  </a:lnTo>
                  <a:lnTo>
                    <a:pt x="10306" y="37844"/>
                  </a:lnTo>
                  <a:lnTo>
                    <a:pt x="10919" y="39770"/>
                  </a:lnTo>
                  <a:lnTo>
                    <a:pt x="11591" y="41880"/>
                  </a:lnTo>
                  <a:lnTo>
                    <a:pt x="12204" y="44082"/>
                  </a:lnTo>
                  <a:lnTo>
                    <a:pt x="12613" y="45412"/>
                  </a:lnTo>
                  <a:lnTo>
                    <a:pt x="12992" y="46743"/>
                  </a:lnTo>
                  <a:lnTo>
                    <a:pt x="13430" y="47981"/>
                  </a:lnTo>
                  <a:lnTo>
                    <a:pt x="13897" y="49220"/>
                  </a:lnTo>
                  <a:lnTo>
                    <a:pt x="14394" y="50458"/>
                  </a:lnTo>
                  <a:lnTo>
                    <a:pt x="14948" y="51559"/>
                  </a:lnTo>
                  <a:lnTo>
                    <a:pt x="15503" y="52660"/>
                  </a:lnTo>
                  <a:lnTo>
                    <a:pt x="16175" y="53623"/>
                  </a:lnTo>
                  <a:lnTo>
                    <a:pt x="16875" y="54587"/>
                  </a:lnTo>
                  <a:lnTo>
                    <a:pt x="17635" y="55366"/>
                  </a:lnTo>
                  <a:lnTo>
                    <a:pt x="18481" y="56055"/>
                  </a:lnTo>
                  <a:lnTo>
                    <a:pt x="19386" y="56697"/>
                  </a:lnTo>
                  <a:lnTo>
                    <a:pt x="20379" y="57201"/>
                  </a:lnTo>
                  <a:lnTo>
                    <a:pt x="21459" y="57568"/>
                  </a:lnTo>
                  <a:lnTo>
                    <a:pt x="22627" y="57844"/>
                  </a:lnTo>
                  <a:lnTo>
                    <a:pt x="23883" y="57935"/>
                  </a:lnTo>
                  <a:lnTo>
                    <a:pt x="25109" y="57935"/>
                  </a:lnTo>
                  <a:lnTo>
                    <a:pt x="26452" y="57660"/>
                  </a:lnTo>
                  <a:lnTo>
                    <a:pt x="27854" y="57477"/>
                  </a:lnTo>
                  <a:lnTo>
                    <a:pt x="29197" y="57293"/>
                  </a:lnTo>
                  <a:lnTo>
                    <a:pt x="29927" y="57293"/>
                  </a:lnTo>
                  <a:lnTo>
                    <a:pt x="30598" y="57385"/>
                  </a:lnTo>
                  <a:lnTo>
                    <a:pt x="31270" y="57477"/>
                  </a:lnTo>
                  <a:lnTo>
                    <a:pt x="31883" y="57660"/>
                  </a:lnTo>
                  <a:lnTo>
                    <a:pt x="32496" y="58027"/>
                  </a:lnTo>
                  <a:lnTo>
                    <a:pt x="33109" y="58440"/>
                  </a:lnTo>
                  <a:lnTo>
                    <a:pt x="33693" y="58990"/>
                  </a:lnTo>
                  <a:lnTo>
                    <a:pt x="34189" y="59587"/>
                  </a:lnTo>
                  <a:lnTo>
                    <a:pt x="34569" y="60366"/>
                  </a:lnTo>
                  <a:lnTo>
                    <a:pt x="34978" y="61100"/>
                  </a:lnTo>
                  <a:lnTo>
                    <a:pt x="35240" y="61880"/>
                  </a:lnTo>
                  <a:lnTo>
                    <a:pt x="35474" y="62660"/>
                  </a:lnTo>
                  <a:lnTo>
                    <a:pt x="35708" y="63486"/>
                  </a:lnTo>
                  <a:lnTo>
                    <a:pt x="35854" y="64266"/>
                  </a:lnTo>
                  <a:lnTo>
                    <a:pt x="35970" y="65045"/>
                  </a:lnTo>
                  <a:lnTo>
                    <a:pt x="36087" y="65825"/>
                  </a:lnTo>
                  <a:lnTo>
                    <a:pt x="36262" y="67522"/>
                  </a:lnTo>
                  <a:lnTo>
                    <a:pt x="36437" y="69174"/>
                  </a:lnTo>
                  <a:lnTo>
                    <a:pt x="36496" y="70000"/>
                  </a:lnTo>
                  <a:lnTo>
                    <a:pt x="36642" y="70779"/>
                  </a:lnTo>
                  <a:lnTo>
                    <a:pt x="36759" y="71559"/>
                  </a:lnTo>
                  <a:lnTo>
                    <a:pt x="36992" y="72385"/>
                  </a:lnTo>
                  <a:lnTo>
                    <a:pt x="37255" y="73256"/>
                  </a:lnTo>
                  <a:lnTo>
                    <a:pt x="37605" y="74128"/>
                  </a:lnTo>
                  <a:lnTo>
                    <a:pt x="37927" y="74908"/>
                  </a:lnTo>
                  <a:lnTo>
                    <a:pt x="38335" y="75642"/>
                  </a:lnTo>
                  <a:lnTo>
                    <a:pt x="38773" y="76330"/>
                  </a:lnTo>
                  <a:lnTo>
                    <a:pt x="39299" y="76926"/>
                  </a:lnTo>
                  <a:lnTo>
                    <a:pt x="39854" y="77568"/>
                  </a:lnTo>
                  <a:lnTo>
                    <a:pt x="40467" y="78073"/>
                  </a:lnTo>
                  <a:lnTo>
                    <a:pt x="41080" y="78532"/>
                  </a:lnTo>
                  <a:lnTo>
                    <a:pt x="41810" y="78944"/>
                  </a:lnTo>
                  <a:lnTo>
                    <a:pt x="42540" y="79311"/>
                  </a:lnTo>
                  <a:lnTo>
                    <a:pt x="43386" y="79678"/>
                  </a:lnTo>
                  <a:lnTo>
                    <a:pt x="44204" y="79954"/>
                  </a:lnTo>
                  <a:lnTo>
                    <a:pt x="45167" y="80091"/>
                  </a:lnTo>
                  <a:lnTo>
                    <a:pt x="46131" y="80275"/>
                  </a:lnTo>
                  <a:lnTo>
                    <a:pt x="47182" y="80458"/>
                  </a:lnTo>
                  <a:lnTo>
                    <a:pt x="46744" y="81009"/>
                  </a:lnTo>
                  <a:lnTo>
                    <a:pt x="46248" y="81513"/>
                  </a:lnTo>
                  <a:lnTo>
                    <a:pt x="45664" y="81972"/>
                  </a:lnTo>
                  <a:lnTo>
                    <a:pt x="45109" y="82293"/>
                  </a:lnTo>
                  <a:lnTo>
                    <a:pt x="44496" y="82660"/>
                  </a:lnTo>
                  <a:lnTo>
                    <a:pt x="43883" y="82935"/>
                  </a:lnTo>
                  <a:lnTo>
                    <a:pt x="43211" y="83211"/>
                  </a:lnTo>
                  <a:lnTo>
                    <a:pt x="42540" y="83348"/>
                  </a:lnTo>
                  <a:lnTo>
                    <a:pt x="41868" y="83532"/>
                  </a:lnTo>
                  <a:lnTo>
                    <a:pt x="41138" y="83623"/>
                  </a:lnTo>
                  <a:lnTo>
                    <a:pt x="40408" y="83623"/>
                  </a:lnTo>
                  <a:lnTo>
                    <a:pt x="39678" y="83623"/>
                  </a:lnTo>
                  <a:lnTo>
                    <a:pt x="38218" y="83532"/>
                  </a:lnTo>
                  <a:lnTo>
                    <a:pt x="36700" y="83302"/>
                  </a:lnTo>
                  <a:lnTo>
                    <a:pt x="35240" y="82844"/>
                  </a:lnTo>
                  <a:lnTo>
                    <a:pt x="33781" y="82247"/>
                  </a:lnTo>
                  <a:lnTo>
                    <a:pt x="32379" y="81513"/>
                  </a:lnTo>
                  <a:lnTo>
                    <a:pt x="31036" y="80733"/>
                  </a:lnTo>
                  <a:lnTo>
                    <a:pt x="29810" y="79770"/>
                  </a:lnTo>
                  <a:lnTo>
                    <a:pt x="28700" y="78807"/>
                  </a:lnTo>
                  <a:lnTo>
                    <a:pt x="28175" y="78256"/>
                  </a:lnTo>
                  <a:lnTo>
                    <a:pt x="27737" y="77660"/>
                  </a:lnTo>
                  <a:lnTo>
                    <a:pt x="27299" y="77018"/>
                  </a:lnTo>
                  <a:lnTo>
                    <a:pt x="26890" y="76513"/>
                  </a:lnTo>
                  <a:lnTo>
                    <a:pt x="26948" y="77981"/>
                  </a:lnTo>
                  <a:lnTo>
                    <a:pt x="27065" y="79495"/>
                  </a:lnTo>
                  <a:lnTo>
                    <a:pt x="27240" y="81009"/>
                  </a:lnTo>
                  <a:lnTo>
                    <a:pt x="27445" y="82477"/>
                  </a:lnTo>
                  <a:lnTo>
                    <a:pt x="27678" y="83899"/>
                  </a:lnTo>
                  <a:lnTo>
                    <a:pt x="28029" y="85321"/>
                  </a:lnTo>
                  <a:lnTo>
                    <a:pt x="28350" y="86697"/>
                  </a:lnTo>
                  <a:lnTo>
                    <a:pt x="28759" y="88027"/>
                  </a:lnTo>
                  <a:lnTo>
                    <a:pt x="29138" y="89357"/>
                  </a:lnTo>
                  <a:lnTo>
                    <a:pt x="29635" y="90596"/>
                  </a:lnTo>
                  <a:lnTo>
                    <a:pt x="30160" y="91834"/>
                  </a:lnTo>
                  <a:lnTo>
                    <a:pt x="30715" y="92981"/>
                  </a:lnTo>
                  <a:lnTo>
                    <a:pt x="31328" y="94128"/>
                  </a:lnTo>
                  <a:lnTo>
                    <a:pt x="32000" y="95183"/>
                  </a:lnTo>
                  <a:lnTo>
                    <a:pt x="32729" y="96146"/>
                  </a:lnTo>
                  <a:lnTo>
                    <a:pt x="33459" y="97110"/>
                  </a:lnTo>
                  <a:lnTo>
                    <a:pt x="34248" y="97981"/>
                  </a:lnTo>
                  <a:lnTo>
                    <a:pt x="35094" y="98761"/>
                  </a:lnTo>
                  <a:lnTo>
                    <a:pt x="35970" y="99495"/>
                  </a:lnTo>
                  <a:lnTo>
                    <a:pt x="36934" y="100091"/>
                  </a:lnTo>
                  <a:lnTo>
                    <a:pt x="37897" y="100733"/>
                  </a:lnTo>
                  <a:lnTo>
                    <a:pt x="38948" y="101146"/>
                  </a:lnTo>
                  <a:lnTo>
                    <a:pt x="40000" y="101605"/>
                  </a:lnTo>
                  <a:lnTo>
                    <a:pt x="41138" y="101880"/>
                  </a:lnTo>
                  <a:lnTo>
                    <a:pt x="42248" y="102018"/>
                  </a:lnTo>
                  <a:lnTo>
                    <a:pt x="43503" y="102110"/>
                  </a:lnTo>
                  <a:lnTo>
                    <a:pt x="44788" y="102110"/>
                  </a:lnTo>
                  <a:lnTo>
                    <a:pt x="46072" y="102018"/>
                  </a:lnTo>
                  <a:lnTo>
                    <a:pt x="47416" y="101788"/>
                  </a:lnTo>
                  <a:lnTo>
                    <a:pt x="48817" y="101513"/>
                  </a:lnTo>
                  <a:lnTo>
                    <a:pt x="50277" y="100963"/>
                  </a:lnTo>
                  <a:lnTo>
                    <a:pt x="51737" y="100458"/>
                  </a:lnTo>
                  <a:lnTo>
                    <a:pt x="52788" y="100091"/>
                  </a:lnTo>
                  <a:lnTo>
                    <a:pt x="53693" y="99908"/>
                  </a:lnTo>
                  <a:lnTo>
                    <a:pt x="54131" y="99908"/>
                  </a:lnTo>
                  <a:lnTo>
                    <a:pt x="54598" y="100000"/>
                  </a:lnTo>
                  <a:lnTo>
                    <a:pt x="54978" y="100091"/>
                  </a:lnTo>
                  <a:lnTo>
                    <a:pt x="55386" y="100275"/>
                  </a:lnTo>
                  <a:lnTo>
                    <a:pt x="55708" y="100550"/>
                  </a:lnTo>
                  <a:lnTo>
                    <a:pt x="56058" y="100871"/>
                  </a:lnTo>
                  <a:lnTo>
                    <a:pt x="56379" y="101238"/>
                  </a:lnTo>
                  <a:lnTo>
                    <a:pt x="56671" y="101697"/>
                  </a:lnTo>
                  <a:lnTo>
                    <a:pt x="56934" y="102201"/>
                  </a:lnTo>
                  <a:lnTo>
                    <a:pt x="57226" y="102935"/>
                  </a:lnTo>
                  <a:lnTo>
                    <a:pt x="57459" y="103623"/>
                  </a:lnTo>
                  <a:lnTo>
                    <a:pt x="57664" y="104403"/>
                  </a:lnTo>
                  <a:lnTo>
                    <a:pt x="57956" y="105458"/>
                  </a:lnTo>
                  <a:lnTo>
                    <a:pt x="58277" y="106422"/>
                  </a:lnTo>
                  <a:lnTo>
                    <a:pt x="58686" y="107339"/>
                  </a:lnTo>
                  <a:lnTo>
                    <a:pt x="59124" y="108119"/>
                  </a:lnTo>
                  <a:lnTo>
                    <a:pt x="59591" y="108715"/>
                  </a:lnTo>
                  <a:lnTo>
                    <a:pt x="60087" y="109357"/>
                  </a:lnTo>
                  <a:lnTo>
                    <a:pt x="60583" y="109770"/>
                  </a:lnTo>
                  <a:lnTo>
                    <a:pt x="61138" y="110229"/>
                  </a:lnTo>
                  <a:lnTo>
                    <a:pt x="61722" y="110504"/>
                  </a:lnTo>
                  <a:lnTo>
                    <a:pt x="62277" y="110733"/>
                  </a:lnTo>
                  <a:lnTo>
                    <a:pt x="62890" y="110917"/>
                  </a:lnTo>
                  <a:lnTo>
                    <a:pt x="63503" y="111009"/>
                  </a:lnTo>
                  <a:lnTo>
                    <a:pt x="64116" y="111009"/>
                  </a:lnTo>
                  <a:lnTo>
                    <a:pt x="64729" y="111009"/>
                  </a:lnTo>
                  <a:lnTo>
                    <a:pt x="65343" y="111009"/>
                  </a:lnTo>
                  <a:lnTo>
                    <a:pt x="65956" y="110917"/>
                  </a:lnTo>
                  <a:lnTo>
                    <a:pt x="67357" y="110688"/>
                  </a:lnTo>
                  <a:lnTo>
                    <a:pt x="68729" y="110504"/>
                  </a:lnTo>
                  <a:lnTo>
                    <a:pt x="69956" y="110504"/>
                  </a:lnTo>
                  <a:lnTo>
                    <a:pt x="71182" y="110596"/>
                  </a:lnTo>
                  <a:lnTo>
                    <a:pt x="72291" y="110688"/>
                  </a:lnTo>
                  <a:lnTo>
                    <a:pt x="73430" y="110917"/>
                  </a:lnTo>
                  <a:lnTo>
                    <a:pt x="74423" y="111376"/>
                  </a:lnTo>
                  <a:lnTo>
                    <a:pt x="75445" y="111834"/>
                  </a:lnTo>
                  <a:lnTo>
                    <a:pt x="76437" y="112431"/>
                  </a:lnTo>
                  <a:lnTo>
                    <a:pt x="77343" y="113119"/>
                  </a:lnTo>
                  <a:lnTo>
                    <a:pt x="78248" y="113990"/>
                  </a:lnTo>
                  <a:lnTo>
                    <a:pt x="79153" y="114908"/>
                  </a:lnTo>
                  <a:lnTo>
                    <a:pt x="79970" y="116055"/>
                  </a:lnTo>
                  <a:lnTo>
                    <a:pt x="80817" y="117201"/>
                  </a:lnTo>
                  <a:lnTo>
                    <a:pt x="81664" y="118577"/>
                  </a:lnTo>
                  <a:lnTo>
                    <a:pt x="82510" y="120000"/>
                  </a:lnTo>
                  <a:lnTo>
                    <a:pt x="82569" y="118761"/>
                  </a:lnTo>
                  <a:lnTo>
                    <a:pt x="82627" y="117522"/>
                  </a:lnTo>
                  <a:lnTo>
                    <a:pt x="82569" y="116376"/>
                  </a:lnTo>
                  <a:lnTo>
                    <a:pt x="82569" y="115137"/>
                  </a:lnTo>
                  <a:lnTo>
                    <a:pt x="82452" y="114082"/>
                  </a:lnTo>
                  <a:lnTo>
                    <a:pt x="82335" y="112935"/>
                  </a:lnTo>
                  <a:lnTo>
                    <a:pt x="82218" y="111880"/>
                  </a:lnTo>
                  <a:lnTo>
                    <a:pt x="82014" y="110825"/>
                  </a:lnTo>
                  <a:lnTo>
                    <a:pt x="81839" y="109862"/>
                  </a:lnTo>
                  <a:lnTo>
                    <a:pt x="81605" y="108899"/>
                  </a:lnTo>
                  <a:lnTo>
                    <a:pt x="81343" y="107935"/>
                  </a:lnTo>
                  <a:lnTo>
                    <a:pt x="81051" y="107064"/>
                  </a:lnTo>
                  <a:lnTo>
                    <a:pt x="80437" y="105275"/>
                  </a:lnTo>
                  <a:lnTo>
                    <a:pt x="79766" y="103715"/>
                  </a:lnTo>
                  <a:lnTo>
                    <a:pt x="79036" y="102110"/>
                  </a:lnTo>
                  <a:lnTo>
                    <a:pt x="78248" y="100825"/>
                  </a:lnTo>
                  <a:lnTo>
                    <a:pt x="77401" y="99495"/>
                  </a:lnTo>
                  <a:lnTo>
                    <a:pt x="76554" y="98348"/>
                  </a:lnTo>
                  <a:lnTo>
                    <a:pt x="75737" y="97201"/>
                  </a:lnTo>
                  <a:lnTo>
                    <a:pt x="74948" y="96238"/>
                  </a:lnTo>
                  <a:lnTo>
                    <a:pt x="74160" y="95412"/>
                  </a:lnTo>
                  <a:lnTo>
                    <a:pt x="73372" y="94633"/>
                  </a:lnTo>
                  <a:lnTo>
                    <a:pt x="72700" y="93944"/>
                  </a:lnTo>
                  <a:lnTo>
                    <a:pt x="72145" y="93211"/>
                  </a:lnTo>
                  <a:lnTo>
                    <a:pt x="71620" y="92614"/>
                  </a:lnTo>
                  <a:lnTo>
                    <a:pt x="71182" y="91926"/>
                  </a:lnTo>
                  <a:lnTo>
                    <a:pt x="70802" y="91192"/>
                  </a:lnTo>
                  <a:lnTo>
                    <a:pt x="70452" y="90504"/>
                  </a:lnTo>
                  <a:lnTo>
                    <a:pt x="70160" y="89908"/>
                  </a:lnTo>
                  <a:lnTo>
                    <a:pt x="69956" y="89174"/>
                  </a:lnTo>
                  <a:lnTo>
                    <a:pt x="69781" y="88577"/>
                  </a:lnTo>
                  <a:lnTo>
                    <a:pt x="69605" y="87844"/>
                  </a:lnTo>
                  <a:lnTo>
                    <a:pt x="69489" y="87247"/>
                  </a:lnTo>
                  <a:lnTo>
                    <a:pt x="69401" y="86605"/>
                  </a:lnTo>
                  <a:lnTo>
                    <a:pt x="69343" y="85412"/>
                  </a:lnTo>
                  <a:lnTo>
                    <a:pt x="69284" y="84266"/>
                  </a:lnTo>
                  <a:lnTo>
                    <a:pt x="69781" y="85137"/>
                  </a:lnTo>
                  <a:lnTo>
                    <a:pt x="70277" y="85917"/>
                  </a:lnTo>
                  <a:lnTo>
                    <a:pt x="70832" y="86697"/>
                  </a:lnTo>
                  <a:lnTo>
                    <a:pt x="71416" y="87431"/>
                  </a:lnTo>
                  <a:lnTo>
                    <a:pt x="72029" y="88027"/>
                  </a:lnTo>
                  <a:lnTo>
                    <a:pt x="72583" y="88577"/>
                  </a:lnTo>
                  <a:lnTo>
                    <a:pt x="73197" y="89082"/>
                  </a:lnTo>
                  <a:lnTo>
                    <a:pt x="73810" y="89633"/>
                  </a:lnTo>
                  <a:lnTo>
                    <a:pt x="74423" y="90045"/>
                  </a:lnTo>
                  <a:lnTo>
                    <a:pt x="75094" y="90412"/>
                  </a:lnTo>
                  <a:lnTo>
                    <a:pt x="75737" y="90779"/>
                  </a:lnTo>
                  <a:lnTo>
                    <a:pt x="76408" y="91100"/>
                  </a:lnTo>
                  <a:lnTo>
                    <a:pt x="77751" y="91559"/>
                  </a:lnTo>
                  <a:lnTo>
                    <a:pt x="79094" y="91926"/>
                  </a:lnTo>
                  <a:lnTo>
                    <a:pt x="80204" y="92155"/>
                  </a:lnTo>
                  <a:lnTo>
                    <a:pt x="81343" y="92522"/>
                  </a:lnTo>
                  <a:lnTo>
                    <a:pt x="82394" y="92889"/>
                  </a:lnTo>
                  <a:lnTo>
                    <a:pt x="83445" y="93211"/>
                  </a:lnTo>
                  <a:lnTo>
                    <a:pt x="84408" y="93669"/>
                  </a:lnTo>
                  <a:lnTo>
                    <a:pt x="85372" y="94128"/>
                  </a:lnTo>
                  <a:lnTo>
                    <a:pt x="86248" y="94633"/>
                  </a:lnTo>
                  <a:lnTo>
                    <a:pt x="87094" y="95183"/>
                  </a:lnTo>
                  <a:lnTo>
                    <a:pt x="87941" y="95779"/>
                  </a:lnTo>
                  <a:lnTo>
                    <a:pt x="88671" y="96422"/>
                  </a:lnTo>
                  <a:lnTo>
                    <a:pt x="89401" y="97110"/>
                  </a:lnTo>
                  <a:lnTo>
                    <a:pt x="90072" y="97889"/>
                  </a:lnTo>
                  <a:lnTo>
                    <a:pt x="90686" y="98669"/>
                  </a:lnTo>
                  <a:lnTo>
                    <a:pt x="91240" y="99495"/>
                  </a:lnTo>
                  <a:lnTo>
                    <a:pt x="91766" y="100366"/>
                  </a:lnTo>
                  <a:lnTo>
                    <a:pt x="92262" y="101330"/>
                  </a:lnTo>
                  <a:lnTo>
                    <a:pt x="92262" y="100000"/>
                  </a:lnTo>
                  <a:lnTo>
                    <a:pt x="92262" y="98669"/>
                  </a:lnTo>
                  <a:lnTo>
                    <a:pt x="92145" y="97477"/>
                  </a:lnTo>
                  <a:lnTo>
                    <a:pt x="92029" y="96330"/>
                  </a:lnTo>
                  <a:lnTo>
                    <a:pt x="91854" y="95183"/>
                  </a:lnTo>
                  <a:lnTo>
                    <a:pt x="91649" y="94128"/>
                  </a:lnTo>
                  <a:lnTo>
                    <a:pt x="91357" y="93073"/>
                  </a:lnTo>
                  <a:lnTo>
                    <a:pt x="91094" y="92110"/>
                  </a:lnTo>
                  <a:lnTo>
                    <a:pt x="90686" y="91192"/>
                  </a:lnTo>
                  <a:lnTo>
                    <a:pt x="90364" y="90321"/>
                  </a:lnTo>
                  <a:lnTo>
                    <a:pt x="89956" y="89449"/>
                  </a:lnTo>
                  <a:lnTo>
                    <a:pt x="89518" y="88669"/>
                  </a:lnTo>
                  <a:lnTo>
                    <a:pt x="88613" y="87155"/>
                  </a:lnTo>
                  <a:lnTo>
                    <a:pt x="87708" y="85825"/>
                  </a:lnTo>
                  <a:lnTo>
                    <a:pt x="85751" y="83348"/>
                  </a:lnTo>
                  <a:lnTo>
                    <a:pt x="83970" y="81146"/>
                  </a:lnTo>
                  <a:lnTo>
                    <a:pt x="83182" y="80091"/>
                  </a:lnTo>
                  <a:lnTo>
                    <a:pt x="82569" y="78944"/>
                  </a:lnTo>
                  <a:lnTo>
                    <a:pt x="82277" y="78440"/>
                  </a:lnTo>
                  <a:lnTo>
                    <a:pt x="82043" y="77889"/>
                  </a:lnTo>
                  <a:lnTo>
                    <a:pt x="81839" y="77293"/>
                  </a:lnTo>
                  <a:lnTo>
                    <a:pt x="81722" y="76743"/>
                  </a:lnTo>
                  <a:lnTo>
                    <a:pt x="82832" y="77889"/>
                  </a:lnTo>
                  <a:lnTo>
                    <a:pt x="83970" y="78807"/>
                  </a:lnTo>
                  <a:lnTo>
                    <a:pt x="84963" y="79587"/>
                  </a:lnTo>
                  <a:lnTo>
                    <a:pt x="86043" y="80091"/>
                  </a:lnTo>
                  <a:lnTo>
                    <a:pt x="87094" y="80550"/>
                  </a:lnTo>
                  <a:lnTo>
                    <a:pt x="88175" y="80733"/>
                  </a:lnTo>
                  <a:lnTo>
                    <a:pt x="89284" y="80825"/>
                  </a:lnTo>
                  <a:lnTo>
                    <a:pt x="90452" y="80733"/>
                  </a:lnTo>
                  <a:lnTo>
                    <a:pt x="91240" y="80642"/>
                  </a:lnTo>
                  <a:lnTo>
                    <a:pt x="92145" y="80366"/>
                  </a:lnTo>
                  <a:lnTo>
                    <a:pt x="92992" y="80091"/>
                  </a:lnTo>
                  <a:lnTo>
                    <a:pt x="93897" y="79770"/>
                  </a:lnTo>
                  <a:lnTo>
                    <a:pt x="94715" y="79495"/>
                  </a:lnTo>
                  <a:lnTo>
                    <a:pt x="95620" y="79220"/>
                  </a:lnTo>
                  <a:lnTo>
                    <a:pt x="96525" y="79036"/>
                  </a:lnTo>
                  <a:lnTo>
                    <a:pt x="97430" y="78944"/>
                  </a:lnTo>
                  <a:lnTo>
                    <a:pt x="98306" y="78944"/>
                  </a:lnTo>
                  <a:lnTo>
                    <a:pt x="99153" y="79128"/>
                  </a:lnTo>
                  <a:lnTo>
                    <a:pt x="99591" y="79311"/>
                  </a:lnTo>
                  <a:lnTo>
                    <a:pt x="100058" y="79587"/>
                  </a:lnTo>
                  <a:lnTo>
                    <a:pt x="100437" y="79862"/>
                  </a:lnTo>
                  <a:lnTo>
                    <a:pt x="100905" y="80091"/>
                  </a:lnTo>
                  <a:lnTo>
                    <a:pt x="101284" y="80550"/>
                  </a:lnTo>
                  <a:lnTo>
                    <a:pt x="101722" y="81009"/>
                  </a:lnTo>
                  <a:lnTo>
                    <a:pt x="102131" y="81513"/>
                  </a:lnTo>
                  <a:lnTo>
                    <a:pt x="102510" y="82155"/>
                  </a:lnTo>
                  <a:lnTo>
                    <a:pt x="102919" y="82844"/>
                  </a:lnTo>
                  <a:lnTo>
                    <a:pt x="103299" y="83623"/>
                  </a:lnTo>
                  <a:lnTo>
                    <a:pt x="103708" y="84403"/>
                  </a:lnTo>
                  <a:lnTo>
                    <a:pt x="104029" y="85412"/>
                  </a:lnTo>
                  <a:lnTo>
                    <a:pt x="104992" y="84495"/>
                  </a:lnTo>
                  <a:lnTo>
                    <a:pt x="105985" y="83807"/>
                  </a:lnTo>
                  <a:lnTo>
                    <a:pt x="107007" y="83211"/>
                  </a:lnTo>
                  <a:lnTo>
                    <a:pt x="108000" y="82752"/>
                  </a:lnTo>
                  <a:lnTo>
                    <a:pt x="109080" y="82477"/>
                  </a:lnTo>
                  <a:lnTo>
                    <a:pt x="110131" y="82293"/>
                  </a:lnTo>
                  <a:lnTo>
                    <a:pt x="111211" y="82293"/>
                  </a:lnTo>
                  <a:lnTo>
                    <a:pt x="112204" y="82385"/>
                  </a:lnTo>
                  <a:lnTo>
                    <a:pt x="113284" y="82568"/>
                  </a:lnTo>
                  <a:lnTo>
                    <a:pt x="114335" y="82935"/>
                  </a:lnTo>
                  <a:lnTo>
                    <a:pt x="115357" y="83302"/>
                  </a:lnTo>
                  <a:lnTo>
                    <a:pt x="116379" y="83807"/>
                  </a:lnTo>
                  <a:lnTo>
                    <a:pt x="117313" y="84357"/>
                  </a:lnTo>
                  <a:lnTo>
                    <a:pt x="118277" y="85045"/>
                  </a:lnTo>
                  <a:lnTo>
                    <a:pt x="119124" y="85733"/>
                  </a:lnTo>
                  <a:lnTo>
                    <a:pt x="120000" y="86559"/>
                  </a:lnTo>
                  <a:close/>
                  <a:moveTo>
                    <a:pt x="65576" y="66467"/>
                  </a:moveTo>
                  <a:lnTo>
                    <a:pt x="54364" y="66467"/>
                  </a:lnTo>
                  <a:lnTo>
                    <a:pt x="54364" y="48761"/>
                  </a:lnTo>
                  <a:lnTo>
                    <a:pt x="65576" y="48761"/>
                  </a:lnTo>
                  <a:lnTo>
                    <a:pt x="65576" y="66467"/>
                  </a:lnTo>
                  <a:close/>
                </a:path>
              </a:pathLst>
            </a:custGeom>
            <a:solidFill>
              <a:srgbClr val="FCD116"/>
            </a:solidFill>
            <a:ln>
              <a:noFill/>
            </a:ln>
          </p:spPr>
          <p:txBody>
            <a:bodyPr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" name="Shape 21"/>
          <p:cNvSpPr txBox="1"/>
          <p:nvPr/>
        </p:nvSpPr>
        <p:spPr>
          <a:xfrm>
            <a:off x="2267744" y="6165304"/>
            <a:ext cx="2808312" cy="57606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l" rtl="0">
              <a:lnSpc>
                <a:spcPct val="9444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fi-FI" sz="9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Kasvatustieteellinen tiedekunta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6" r:id="rId2"/>
    <p:sldLayoutId id="2147483657" r:id="rId3"/>
    <p:sldLayoutId id="2147483658" r:id="rId4"/>
    <p:sldLayoutId id="2147483661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ristiina.janhonen@helsinki.fi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arjut.huhtala@amko.f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subTitle" idx="1"/>
          </p:nvPr>
        </p:nvSpPr>
        <p:spPr>
          <a:xfrm>
            <a:off x="685800" y="426720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Ruokapalvelu-kyselyn tuloksia</a:t>
            </a:r>
          </a:p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KT, dosentti Kristiina Janhonen</a:t>
            </a:r>
          </a:p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ctrTitle"/>
          </p:nvPr>
        </p:nvSpPr>
        <p:spPr>
          <a:xfrm>
            <a:off x="685800" y="2780928"/>
            <a:ext cx="7772400" cy="12961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r>
              <a:rPr lang="fi-FI" sz="4000" b="0" dirty="0"/>
              <a:t>Monikulttuurisuus ja -muotoisuus kouluruokailussa</a:t>
            </a:r>
            <a:endParaRPr lang="en-US" sz="2400" dirty="0"/>
          </a:p>
        </p:txBody>
      </p:sp>
      <p:sp>
        <p:nvSpPr>
          <p:cNvPr id="125" name="Shape 125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4/2026</a:t>
            </a:r>
            <a:endParaRPr sz="900" b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AMKO:n</a:t>
            </a:r>
            <a:r>
              <a:rPr lang="fi-FI" dirty="0"/>
              <a:t> seminaari 22.4.2026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 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4E4F1303-5DAA-7FC9-F03D-3756EFF16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98637782-B277-9569-93A7-BB52B4265F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2520" y="492671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r>
              <a:rPr lang="fi-FI" sz="3200" b="0" dirty="0"/>
              <a:t>Haasteet – kolme teemaa</a:t>
            </a:r>
            <a:br>
              <a:rPr lang="fi-FI" sz="3200" b="0" dirty="0"/>
            </a:br>
            <a:r>
              <a:rPr lang="fi-FI" sz="3200" b="0" dirty="0"/>
              <a:t>nostoina avovastauksista</a:t>
            </a:r>
            <a:br>
              <a:rPr lang="fi-FI" b="0" dirty="0"/>
            </a:br>
            <a:br>
              <a:rPr lang="fi-FI" dirty="0"/>
            </a:br>
            <a:endParaRPr dirty="0"/>
          </a:p>
        </p:txBody>
      </p:sp>
      <p:sp>
        <p:nvSpPr>
          <p:cNvPr id="152" name="Shape 152">
            <a:extLst>
              <a:ext uri="{FF2B5EF4-FFF2-40B4-BE49-F238E27FC236}">
                <a16:creationId xmlns:a16="http://schemas.microsoft.com/office/drawing/2014/main" id="{8F4D8DB2-C385-68A4-FF33-8F39E17155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1519" y="2204865"/>
            <a:ext cx="8749605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fi-FI" sz="1600" b="1" dirty="0"/>
              <a:t>1. Tiedonkulun ja kielitaidon haasteet</a:t>
            </a:r>
            <a:br>
              <a:rPr lang="fi-FI" sz="1600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Tieto</a:t>
            </a:r>
            <a:r>
              <a:rPr lang="fi-FI" sz="1400" dirty="0"/>
              <a:t> uusista oppilaista ja erityisruokavalioista ei aina saavuta keittiötä ajoissa.</a:t>
            </a:r>
            <a:br>
              <a:rPr lang="fi-FI" sz="1400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Kielimuuri </a:t>
            </a:r>
            <a:r>
              <a:rPr lang="fi-FI" sz="1400" dirty="0"/>
              <a:t>vaikeuttaa kommunikointia etenkin, jos uusia oppilaita tulee ilman ennakkoilmoitusta.</a:t>
            </a:r>
          </a:p>
          <a:p>
            <a:pPr algn="l">
              <a:lnSpc>
                <a:spcPct val="100000"/>
              </a:lnSpc>
            </a:pPr>
            <a:r>
              <a:rPr lang="fi-FI" sz="1400" dirty="0"/>
              <a:t>	Myös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kulttuuriset käytännöt ja uskonnolliset ajanjaksot</a:t>
            </a:r>
            <a:r>
              <a:rPr lang="fi-FI" sz="1400" dirty="0"/>
              <a:t>, kuten ramadan, voivat haastaa ruokailua </a:t>
            </a:r>
          </a:p>
          <a:p>
            <a:pPr algn="l">
              <a:lnSpc>
                <a:spcPct val="100000"/>
              </a:lnSpc>
            </a:pPr>
            <a:endParaRPr lang="fi-FI" sz="1400" b="1" dirty="0"/>
          </a:p>
          <a:p>
            <a:pPr algn="l">
              <a:lnSpc>
                <a:spcPct val="100000"/>
              </a:lnSpc>
            </a:pPr>
            <a:r>
              <a:rPr lang="fi-FI" sz="1600" b="1" dirty="0"/>
              <a:t>2. Resurssien ja osaamisen rajallisuus</a:t>
            </a:r>
          </a:p>
          <a:p>
            <a:pPr algn="l">
              <a:lnSpc>
                <a:spcPct val="100000"/>
              </a:lnSpc>
            </a:pP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	Aika, taloudelliset resurssit, henkilöstön vaihtuvuus, sopimustuotteet ja linjastojen tilat </a:t>
            </a:r>
            <a:r>
              <a:rPr lang="fi-FI" sz="1400" dirty="0"/>
              <a:t>rajoittavat yksilöllisten tarpeiden huomioimista.</a:t>
            </a:r>
            <a:br>
              <a:rPr lang="fi-FI" sz="1400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Maustamisosaamisessa ja eri ruokakulttuurien tuntemuksessa </a:t>
            </a:r>
            <a:r>
              <a:rPr lang="fi-FI" sz="1400" dirty="0"/>
              <a:t>on paikoin haasteita.</a:t>
            </a:r>
          </a:p>
          <a:p>
            <a:pPr algn="l">
              <a:lnSpc>
                <a:spcPct val="100000"/>
              </a:lnSpc>
            </a:pPr>
            <a:endParaRPr lang="fi-FI" sz="1400" dirty="0"/>
          </a:p>
          <a:p>
            <a:pPr algn="l">
              <a:lnSpc>
                <a:spcPct val="100000"/>
              </a:lnSpc>
            </a:pPr>
            <a:r>
              <a:rPr lang="fi-FI" sz="1600" b="1" dirty="0"/>
              <a:t>3. Moninaisuuden laajuus ja ruokalistan yhteensovittaminen</a:t>
            </a:r>
            <a:br>
              <a:rPr lang="fi-FI" sz="1600" dirty="0"/>
            </a:br>
            <a:r>
              <a:rPr lang="fi-FI" sz="1400" dirty="0"/>
              <a:t>Lukuisat kansallisuudet, ruokakulttuurit ja uskonnolliset rajoitteet </a:t>
            </a:r>
            <a:r>
              <a:rPr lang="fi-FI" sz="1400" dirty="0">
                <a:solidFill>
                  <a:schemeClr val="tx1"/>
                </a:solidFill>
              </a:rPr>
              <a:t>tekevät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 kokonaisuuden hallinnasta </a:t>
            </a:r>
            <a:r>
              <a:rPr lang="fi-FI" sz="1400" dirty="0"/>
              <a:t>haastavaa.</a:t>
            </a:r>
            <a:br>
              <a:rPr lang="fi-FI" sz="1400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Tasapainottelu </a:t>
            </a:r>
            <a:r>
              <a:rPr lang="fi-FI" sz="1400" dirty="0"/>
              <a:t>monikulttuurisuuden, kasvatuksellisten tavoitteiden ja suomalaisen ruokakulttuurin säilyttämisen välillä lisää haastetta.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Osa suomalaisista ruoista on vieraita </a:t>
            </a:r>
            <a:r>
              <a:rPr lang="fi-FI" sz="1400" dirty="0">
                <a:solidFill>
                  <a:schemeClr val="tx1"/>
                </a:solidFill>
              </a:rPr>
              <a:t>ulkomaalaistaustaisille.</a:t>
            </a:r>
          </a:p>
          <a:p>
            <a:pPr algn="l">
              <a:lnSpc>
                <a:spcPct val="100000"/>
              </a:lnSpc>
            </a:pPr>
            <a:endParaRPr lang="fi-FI" sz="140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392F87FC-5FAF-EA53-7763-6AE7D7BDCD0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900" b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A732ABAD-A608-8B63-ACEB-59A64A8CAAA6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23071197-8827-5E9E-4A7E-54F14B18C577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59832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0FD56595-5558-5406-179F-8AE35A4B0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D50A24D6-3DF0-670A-B5A9-CD048F02DC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2520" y="492671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br>
              <a:rPr lang="fi-FI" sz="3200" b="0" dirty="0"/>
            </a:br>
            <a:r>
              <a:rPr lang="fi-FI" sz="3200" b="0" dirty="0"/>
              <a:t>Johtopäätökset</a:t>
            </a:r>
            <a:br>
              <a:rPr lang="fi-FI" dirty="0"/>
            </a:br>
            <a:endParaRPr dirty="0"/>
          </a:p>
        </p:txBody>
      </p:sp>
      <p:sp>
        <p:nvSpPr>
          <p:cNvPr id="152" name="Shape 152">
            <a:extLst>
              <a:ext uri="{FF2B5EF4-FFF2-40B4-BE49-F238E27FC236}">
                <a16:creationId xmlns:a16="http://schemas.microsoft.com/office/drawing/2014/main" id="{F2AC3509-1F83-5A71-10D2-B86F98AFAE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1519" y="1746805"/>
            <a:ext cx="8749605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600" b="1" dirty="0"/>
              <a:t>Arjen joustot toimivat, mutta tiedonkulku vaatii vahvistamista</a:t>
            </a:r>
            <a:br>
              <a:rPr lang="fi-FI" sz="1600" b="1" dirty="0"/>
            </a:br>
            <a:r>
              <a:rPr lang="fi-FI" sz="1400" dirty="0"/>
              <a:t>Ruokapalvelut pystyvät reagoimaan nopeasti asiakkaiden tarpeisiin,</a:t>
            </a:r>
            <a:br>
              <a:rPr lang="fi-FI" sz="1400" dirty="0"/>
            </a:br>
            <a:r>
              <a:rPr lang="fi-FI" sz="1400" dirty="0">
                <a:solidFill>
                  <a:schemeClr val="tx1"/>
                </a:solidFill>
              </a:rPr>
              <a:t>mutta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tieto uusista oppilaista, erityisruokavalioista ja kulttuurisista rajoitteista ei aina kulkeudu keittiöön ajoissa. </a:t>
            </a:r>
            <a:r>
              <a:rPr lang="fi-FI" sz="1400" dirty="0"/>
              <a:t>Kielimuuri korostaa selkeiden käytäntöjen tarvetta.</a:t>
            </a:r>
            <a:br>
              <a:rPr lang="fi-FI" sz="1600" dirty="0"/>
            </a:br>
            <a:endParaRPr lang="fi-FI" sz="1600" b="1" dirty="0"/>
          </a:p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600" b="1" dirty="0"/>
              <a:t>Moninaisuus kasvaa, mutta resurssit ja osaaminen eivät aina riitä mukana.</a:t>
            </a:r>
            <a:br>
              <a:rPr lang="fi-FI" sz="1600" b="1" dirty="0"/>
            </a:br>
            <a:r>
              <a:rPr lang="fi-FI" sz="1400" dirty="0"/>
              <a:t>Aika, raha ja henkilöstön vaihtuvuus rajoittavat mahdollisuuksia huomioida kaikkia yksilöllisiä tarpeita.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Eri ruokakulttuurien tuntemuksessa ja maustamisosaamisessa on vaihtelua,</a:t>
            </a:r>
            <a:r>
              <a:rPr lang="fi-FI" sz="1400" dirty="0"/>
              <a:t> ja tilaratkaisut rajoittavat vaihtoehtojen määrää. </a:t>
            </a:r>
            <a:endParaRPr lang="fi-FI" sz="1400" b="1" dirty="0"/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i-FI" sz="1600" b="1" dirty="0"/>
          </a:p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600" b="1" dirty="0"/>
              <a:t>Ruokalistan suunnittelu tasapainoilee moninaisuuden ja arjen realiteettien välillä</a:t>
            </a:r>
            <a:br>
              <a:rPr lang="fi-FI" sz="1600" b="1" dirty="0"/>
            </a:br>
            <a:r>
              <a:rPr lang="fi-FI" sz="1400" dirty="0"/>
              <a:t>Kymmenet eri ruokakulttuurit, uskonnolliset rajoitteet ja suomalaiset perinneruoat muodostavat haastavan kokonaisuuden. Ruokalistan tulee olla sekä kulttuurisesti sensitiivinen että ravitsemuksellisesti toimiva, mikä vaatii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jatkuvaa tasapainottelua</a:t>
            </a:r>
            <a:r>
              <a:rPr lang="fi-FI" sz="1400" dirty="0"/>
              <a:t>.</a:t>
            </a:r>
          </a:p>
          <a:p>
            <a:pPr marL="228600" indent="0" algn="l" fontAlgn="base">
              <a:lnSpc>
                <a:spcPct val="100000"/>
              </a:lnSpc>
            </a:pPr>
            <a:endParaRPr lang="fi-FI" sz="1600" b="1" dirty="0"/>
          </a:p>
          <a:p>
            <a:pPr marL="228600" indent="0" algn="l" fontAlgn="base">
              <a:lnSpc>
                <a:spcPct val="100000"/>
              </a:lnSpc>
            </a:pPr>
            <a:br>
              <a:rPr lang="fi-FI" sz="1100" dirty="0"/>
            </a:br>
            <a:r>
              <a:rPr lang="fi-FI" sz="1600" dirty="0"/>
              <a:t>Tulevien selvitysten aiheiksi:</a:t>
            </a:r>
            <a:br>
              <a:rPr lang="fi-FI" sz="1600" dirty="0"/>
            </a:br>
            <a:r>
              <a:rPr lang="fi-FI" sz="1400" dirty="0"/>
              <a:t>Paikallisen kontekstin merkitys, kodin ja koulun yhteistyö, mukauttamista edellyttävien ruokailijoiden %</a:t>
            </a:r>
            <a:endParaRPr lang="fi-FI" sz="105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560AD202-E382-36DE-62D9-B60779B5EA2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900" b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26D8B2CB-BE02-FE2E-6707-1FC23A8EFCD0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B84F54A3-A9CC-6D44-002E-A5A1D3ABC17F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352393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>
          <a:extLst>
            <a:ext uri="{FF2B5EF4-FFF2-40B4-BE49-F238E27FC236}">
              <a16:creationId xmlns:a16="http://schemas.microsoft.com/office/drawing/2014/main" id="{56BD4377-F5E3-AA7D-0F8A-914E59ED4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>
            <a:extLst>
              <a:ext uri="{FF2B5EF4-FFF2-40B4-BE49-F238E27FC236}">
                <a16:creationId xmlns:a16="http://schemas.microsoft.com/office/drawing/2014/main" id="{589DFE4F-C488-3DE5-4804-62A6A3AE5A6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4267200"/>
            <a:ext cx="7772400" cy="1371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noAutofit/>
          </a:bodyPr>
          <a:lstStyle/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Lisätietoja antavat: </a:t>
            </a:r>
            <a:br>
              <a:rPr lang="fi-FI" sz="2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fi-FI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kristiina.janhonen@helsinki.fi</a:t>
            </a:r>
            <a:endParaRPr lang="fi-FI"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000" dirty="0">
                <a:hlinkClick r:id="rId4"/>
              </a:rPr>
              <a:t>marjut.huhtala@amko.fi</a:t>
            </a:r>
            <a:endParaRPr lang="fi-FI" sz="2000" dirty="0"/>
          </a:p>
          <a:p>
            <a:pPr marL="342900" marR="0" lvl="0" indent="-3429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Shape 124">
            <a:extLst>
              <a:ext uri="{FF2B5EF4-FFF2-40B4-BE49-F238E27FC236}">
                <a16:creationId xmlns:a16="http://schemas.microsoft.com/office/drawing/2014/main" id="{CF9EFE51-BF33-CD14-338C-70F0E6E6785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780928"/>
            <a:ext cx="7772400" cy="12961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0">
            <a:noAutofit/>
          </a:bodyPr>
          <a:lstStyle/>
          <a:p>
            <a:r>
              <a:rPr lang="fi-FI" sz="4000" b="0" dirty="0"/>
              <a:t>Kiitos!</a:t>
            </a:r>
            <a:endParaRPr lang="en-US" sz="2400" dirty="0"/>
          </a:p>
        </p:txBody>
      </p:sp>
      <p:sp>
        <p:nvSpPr>
          <p:cNvPr id="125" name="Shape 125">
            <a:extLst>
              <a:ext uri="{FF2B5EF4-FFF2-40B4-BE49-F238E27FC236}">
                <a16:creationId xmlns:a16="http://schemas.microsoft.com/office/drawing/2014/main" id="{8B1A88E3-B3A6-FCBC-BB58-2C9BEE96D01A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4/2026</a:t>
            </a:r>
            <a:endParaRPr sz="900" b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D9E9BEE2-256C-D71A-2F4D-60F132C6CD7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00" y="6166800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AMKO:n</a:t>
            </a:r>
            <a:r>
              <a:rPr lang="fi-FI" dirty="0"/>
              <a:t> seminaari 22.4.2026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 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484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251520" y="692696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lvl="0"/>
            <a:r>
              <a:rPr lang="fi-FI" b="0" dirty="0"/>
              <a:t>Ruokapalvelu-kyselyn</a:t>
            </a:r>
            <a:br>
              <a:rPr lang="fi-FI" b="0" dirty="0"/>
            </a:br>
            <a:r>
              <a:rPr lang="fi-FI" b="0" dirty="0"/>
              <a:t>tavoite ja sisällöt</a:t>
            </a:r>
            <a:endParaRPr b="0" dirty="0"/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251520" y="2204865"/>
            <a:ext cx="864096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fi-FI" sz="1800" b="1" dirty="0"/>
              <a:t>Tavoitteena oli:</a:t>
            </a:r>
            <a:endParaRPr lang="fi-FI" sz="1800" dirty="0"/>
          </a:p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dirty="0"/>
              <a:t>selvittää, miten </a:t>
            </a:r>
            <a:r>
              <a:rPr lang="fi-FI" sz="1800" u="sng" dirty="0"/>
              <a:t>monikulttuurisuus ja -muotoisuus </a:t>
            </a:r>
            <a:r>
              <a:rPr lang="fi-FI" sz="1800" dirty="0"/>
              <a:t>näkyvät kouluruokailussa eri puolilla Suomea </a:t>
            </a:r>
          </a:p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dirty="0"/>
              <a:t>tukea ruokapalveluiden kehittämistä ja lasten yhdenvertaista osallistumista</a:t>
            </a:r>
          </a:p>
          <a:p>
            <a:pPr algn="l">
              <a:lnSpc>
                <a:spcPct val="100000"/>
              </a:lnSpc>
            </a:pPr>
            <a:br>
              <a:rPr lang="fi-FI" sz="1800" dirty="0"/>
            </a:br>
            <a:endParaRPr lang="fi-FI" sz="1800" dirty="0"/>
          </a:p>
          <a:p>
            <a:pPr algn="l">
              <a:lnSpc>
                <a:spcPct val="100000"/>
              </a:lnSpc>
            </a:pPr>
            <a:r>
              <a:rPr lang="fi-FI" sz="1800" b="1" dirty="0"/>
              <a:t>Sisällöt:</a:t>
            </a:r>
            <a:endParaRPr lang="fi-FI" sz="1800" dirty="0"/>
          </a:p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u="sng" dirty="0"/>
              <a:t>Taustatiedot</a:t>
            </a:r>
            <a:r>
              <a:rPr lang="fi-FI" sz="1800" dirty="0"/>
              <a:t> (tehtävänimike, alue/kunta/liikelaitos, toiminnan kohdentuminen, toimintamalli)</a:t>
            </a:r>
          </a:p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u="sng" dirty="0"/>
              <a:t>Asteikolliset väittämät</a:t>
            </a:r>
            <a:r>
              <a:rPr lang="fi-FI" sz="1800" dirty="0"/>
              <a:t> (strategia, osaaminen, resurssit, yhteistyö) (8 väittämää, asteikko 1-7)</a:t>
            </a:r>
          </a:p>
          <a:p>
            <a:pPr marL="571500" indent="-34290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u="sng" dirty="0"/>
              <a:t>Monivalintakysymys</a:t>
            </a:r>
            <a:r>
              <a:rPr lang="fi-FI" sz="1800" dirty="0"/>
              <a:t> (esimerkit toiminnasta)</a:t>
            </a:r>
          </a:p>
          <a:p>
            <a:pPr marL="5715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u="sng" dirty="0"/>
              <a:t>3 avointa kysymystä </a:t>
            </a:r>
            <a:r>
              <a:rPr lang="fi-FI" sz="1800" dirty="0"/>
              <a:t>(onnistumiset, haasteet, puuttuvat teemat)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/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/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36488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A7CE44F1-4325-708A-E278-1B9B70D33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10F6F51D-ECB3-5D8A-E563-F56759E45F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1520" y="692696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lvl="0"/>
            <a:r>
              <a:rPr lang="fi-FI" b="0" dirty="0"/>
              <a:t>Kyselyn toteutus</a:t>
            </a:r>
            <a:endParaRPr dirty="0"/>
          </a:p>
        </p:txBody>
      </p:sp>
      <p:sp>
        <p:nvSpPr>
          <p:cNvPr id="152" name="Shape 152">
            <a:extLst>
              <a:ext uri="{FF2B5EF4-FFF2-40B4-BE49-F238E27FC236}">
                <a16:creationId xmlns:a16="http://schemas.microsoft.com/office/drawing/2014/main" id="{D0AB8D11-EC6D-F4B3-5FC1-DF4A5FB514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1520" y="2204865"/>
            <a:ext cx="864096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fi-FI" sz="1800" b="1" dirty="0"/>
              <a:t>Kyselyn toteutuksesta vastasivat:</a:t>
            </a:r>
          </a:p>
          <a:p>
            <a:pPr algn="l">
              <a:lnSpc>
                <a:spcPct val="100000"/>
              </a:lnSpc>
            </a:pPr>
            <a:r>
              <a:rPr lang="fi-FI" sz="1800" dirty="0"/>
              <a:t>AMKO ry ja Kristiina Janhonen (KT, dosentti, Helsingin yliopisto)</a:t>
            </a:r>
          </a:p>
          <a:p>
            <a:pPr algn="l">
              <a:lnSpc>
                <a:spcPct val="100000"/>
              </a:lnSpc>
            </a:pPr>
            <a:br>
              <a:rPr lang="fi-FI" sz="1800" dirty="0"/>
            </a:br>
            <a:endParaRPr lang="fi-FI" sz="1800" dirty="0"/>
          </a:p>
          <a:p>
            <a:pPr algn="l">
              <a:lnSpc>
                <a:spcPct val="100000"/>
              </a:lnSpc>
            </a:pPr>
            <a:r>
              <a:rPr lang="fi-FI" sz="1800" b="1" dirty="0"/>
              <a:t>Aineistonkeruu:</a:t>
            </a:r>
            <a:endParaRPr lang="fi-FI" sz="1800" dirty="0"/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dirty="0"/>
              <a:t>Verkkokyselynä </a:t>
            </a:r>
            <a:r>
              <a:rPr lang="fi-FI" sz="1800" dirty="0" err="1"/>
              <a:t>AMKO:n</a:t>
            </a:r>
            <a:r>
              <a:rPr lang="fi-FI" sz="1800" dirty="0"/>
              <a:t> ja </a:t>
            </a:r>
            <a:r>
              <a:rPr lang="fi-FI" sz="1800" dirty="0" err="1"/>
              <a:t>senyhteistyökumppanien</a:t>
            </a:r>
            <a:r>
              <a:rPr lang="fi-FI" sz="1800" dirty="0"/>
              <a:t> viestintäkanavien kautta sekä kuntien kirjaamojen välityksellä</a:t>
            </a:r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800" dirty="0"/>
              <a:t>Vapaaehtoinen ja anonyymi vastaaminen</a:t>
            </a:r>
          </a:p>
          <a:p>
            <a:pPr algn="l">
              <a:lnSpc>
                <a:spcPct val="100000"/>
              </a:lnSpc>
            </a:pPr>
            <a:br>
              <a:rPr lang="fi-FI" sz="1800" dirty="0"/>
            </a:br>
            <a:endParaRPr lang="fi-FI" sz="1800" dirty="0"/>
          </a:p>
          <a:p>
            <a:pPr algn="l">
              <a:lnSpc>
                <a:spcPct val="100000"/>
              </a:lnSpc>
            </a:pPr>
            <a:r>
              <a:rPr lang="fi-FI" sz="1800" b="1" dirty="0"/>
              <a:t>Vastaajia: </a:t>
            </a:r>
            <a:r>
              <a:rPr lang="fi-FI" sz="1800" dirty="0"/>
              <a:t>58 ruokapalveluammattilaista eri kunnista</a:t>
            </a:r>
          </a:p>
          <a:p>
            <a:br>
              <a:rPr lang="fi-FI" sz="1800" dirty="0"/>
            </a:br>
            <a:endParaRPr lang="fi-FI" sz="180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6FC71871-AC23-2613-C63C-E1E4CA2ECF4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FB3EE34C-4A4C-6EDB-2D76-D0C503A92FFB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85606B07-269F-D71A-424E-A74C4879D0DD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2320971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0FD808C1-F236-BFA8-5DEE-E8D83CD88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88AA1BEE-B94F-325E-AB8D-F12F9C8929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1520" y="692696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lvl="0"/>
            <a:r>
              <a:rPr lang="fi-FI" b="0" dirty="0"/>
              <a:t>Vastaajien taustat ja</a:t>
            </a:r>
            <a:br>
              <a:rPr lang="fi-FI" b="0" dirty="0"/>
            </a:br>
            <a:r>
              <a:rPr lang="fi-FI" b="0" dirty="0"/>
              <a:t>alueellinen sijainti</a:t>
            </a:r>
            <a:endParaRPr dirty="0"/>
          </a:p>
        </p:txBody>
      </p:sp>
      <p:sp>
        <p:nvSpPr>
          <p:cNvPr id="152" name="Shape 152">
            <a:extLst>
              <a:ext uri="{FF2B5EF4-FFF2-40B4-BE49-F238E27FC236}">
                <a16:creationId xmlns:a16="http://schemas.microsoft.com/office/drawing/2014/main" id="{8D630D54-143B-27F3-C794-71CFF808B9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1520" y="2204865"/>
            <a:ext cx="864096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l"/>
            <a:r>
              <a:rPr lang="fi-FI" sz="1600" b="1" dirty="0"/>
              <a:t>Ammattinimike:</a:t>
            </a:r>
            <a:endParaRPr lang="fi-FI" sz="1600" dirty="0"/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u="sng" dirty="0"/>
              <a:t>Johto, esihenkilöt, ruokapalveluasiantuntijat </a:t>
            </a:r>
            <a:r>
              <a:rPr lang="fi-FI" sz="1400" dirty="0"/>
              <a:t>(40 henkilöä)</a:t>
            </a:r>
            <a:br>
              <a:rPr lang="fi-FI" sz="1400" dirty="0"/>
            </a:br>
            <a:r>
              <a:rPr lang="fi-FI" sz="1400" dirty="0"/>
              <a:t>(esim. ruokapalvelupäälliköt, palvelupäälliköt, esihenkilöt, toimitusjohtajat, </a:t>
            </a:r>
            <a:r>
              <a:rPr lang="fi-FI" sz="1400" dirty="0" err="1"/>
              <a:t>Head</a:t>
            </a:r>
            <a:r>
              <a:rPr lang="fi-FI" sz="1400" dirty="0"/>
              <a:t> of Food Services, ravitsemispäälliköt, ravitsemistyönjohtajat, suunnittelijat, kehitys- ja hankintatehtävät)</a:t>
            </a:r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u="sng" dirty="0"/>
              <a:t>Tuotanto- ja keittiöhenkilöstö </a:t>
            </a:r>
            <a:r>
              <a:rPr lang="fi-FI" sz="1400" dirty="0"/>
              <a:t>(14 henkilöä)</a:t>
            </a:r>
            <a:br>
              <a:rPr lang="fi-FI" sz="1400" dirty="0"/>
            </a:br>
            <a:r>
              <a:rPr lang="fi-FI" sz="1400" dirty="0"/>
              <a:t>(esim. kokit, vastaavat kokit, ravitsemistyöntekijät, tuotantopäälliköt)</a:t>
            </a:r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u="sng" dirty="0"/>
              <a:t>Muut asiantuntijatehtävät </a:t>
            </a:r>
            <a:r>
              <a:rPr lang="fi-FI" sz="1400" dirty="0"/>
              <a:t>(4 henkilöä)</a:t>
            </a:r>
            <a:br>
              <a:rPr lang="fi-FI" sz="1400" dirty="0"/>
            </a:br>
            <a:r>
              <a:rPr lang="fi-FI" sz="1400" dirty="0"/>
              <a:t>(esim. ammatillinen erityisopettaja, tukipalveluvastaavat, ruoka- ja puhtauspalvelupäälliköt)</a:t>
            </a:r>
          </a:p>
          <a:p>
            <a:pPr algn="l">
              <a:lnSpc>
                <a:spcPct val="100000"/>
              </a:lnSpc>
            </a:pPr>
            <a:br>
              <a:rPr lang="fi-FI" sz="1400" dirty="0"/>
            </a:br>
            <a:endParaRPr lang="fi-FI" sz="1400" dirty="0"/>
          </a:p>
          <a:p>
            <a:pPr algn="l">
              <a:lnSpc>
                <a:spcPct val="100000"/>
              </a:lnSpc>
            </a:pPr>
            <a:r>
              <a:rPr lang="fi-FI" sz="1600" b="1" dirty="0"/>
              <a:t>Sijaintitiedot:</a:t>
            </a:r>
            <a:endParaRPr lang="fi-FI" sz="1600" dirty="0"/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u="sng" dirty="0"/>
              <a:t>Uusimaa</a:t>
            </a:r>
            <a:r>
              <a:rPr lang="fi-FI" sz="1400" dirty="0"/>
              <a:t> 14, </a:t>
            </a:r>
            <a:r>
              <a:rPr lang="fi-FI" sz="1400" u="sng" dirty="0"/>
              <a:t>Länsi-Suomi</a:t>
            </a:r>
            <a:r>
              <a:rPr lang="fi-FI" sz="1400" dirty="0"/>
              <a:t>  14 (ml. Satakunta, Pohjanmaa, Keski-Pohjanmaa),</a:t>
            </a:r>
            <a:br>
              <a:rPr lang="fi-FI" sz="1400" dirty="0"/>
            </a:br>
            <a:r>
              <a:rPr lang="fi-FI" sz="1400" u="sng" dirty="0"/>
              <a:t>Etelä-Suomi ja Häme</a:t>
            </a:r>
            <a:r>
              <a:rPr lang="fi-FI" sz="1400" dirty="0"/>
              <a:t> 9, </a:t>
            </a:r>
            <a:r>
              <a:rPr lang="fi-FI" sz="1400" u="sng" dirty="0"/>
              <a:t>Itä-Suomi</a:t>
            </a:r>
            <a:r>
              <a:rPr lang="fi-FI" sz="1400" dirty="0"/>
              <a:t> 11, </a:t>
            </a:r>
            <a:r>
              <a:rPr lang="fi-FI" sz="1400" u="sng" dirty="0"/>
              <a:t>Pohjois-Suomi</a:t>
            </a:r>
            <a:r>
              <a:rPr lang="fi-FI" sz="1400" dirty="0"/>
              <a:t> 6,</a:t>
            </a:r>
            <a:br>
              <a:rPr lang="fi-FI" sz="1400" dirty="0"/>
            </a:br>
            <a:r>
              <a:rPr lang="fi-FI" sz="1400" dirty="0"/>
              <a:t>(ei tulkittavissa 4 kpl)</a:t>
            </a:r>
          </a:p>
          <a:p>
            <a:pPr marL="514350" indent="-285750" algn="l" fontAlgn="base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sz="1400" dirty="0"/>
              <a:t>Edustus eri puolilta Suomea: suuria kaupunkeja, pieniä kuntia, liikelaitoksia ja yhtiöitä</a:t>
            </a:r>
          </a:p>
          <a:p>
            <a:br>
              <a:rPr lang="fi-FI" sz="1800" dirty="0"/>
            </a:br>
            <a:endParaRPr lang="fi-FI" sz="180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D8979717-21E2-2940-47E2-10D10A6B2F3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67E44816-C5B8-101B-48FD-1085328D1024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35E535E8-BBA2-8636-E1B0-3D97AD1EAB21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178390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27DF4F7C-6816-C80F-A2E1-BD622EA74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C37BB8D7-9431-DFF6-45CD-14DA612D71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1520" y="692696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lvl="0"/>
            <a:r>
              <a:rPr lang="fi-FI" b="0" dirty="0"/>
              <a:t>Strateginen taso</a:t>
            </a:r>
            <a:endParaRPr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2ACBA491-D6E9-5B62-D6D2-69CAB263F19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9E8CD24E-9943-CB49-9C8A-47A643471951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8BEA7A52-44EE-D28F-A9D8-3494851D1A4B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  <p:pic>
        <p:nvPicPr>
          <p:cNvPr id="1028" name="Picture 4" descr="Formsin vastausdiagrammi. Kysymyksen otsikko: 5. Noudatamme yhdessä sovittua monikulttuurisuuteen ja moninaisuuteen liittyvää strategiaa kunnassamme/alueellamme/liikelaitoksessa/ruokapalveluissa.. Vastausten määrä: 57 vastausta.">
            <a:extLst>
              <a:ext uri="{FF2B5EF4-FFF2-40B4-BE49-F238E27FC236}">
                <a16:creationId xmlns:a16="http://schemas.microsoft.com/office/drawing/2014/main" id="{C15A9DDE-D951-D4CA-C8C3-87BB129E77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627" y="2054086"/>
            <a:ext cx="7276746" cy="369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511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1AEC7DD9-4165-8F47-CDDA-2247B499B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D8D065EB-C214-3EA1-EC85-4556C762DE9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2520" y="492671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r>
              <a:rPr lang="fi-FI" sz="3600" b="0" dirty="0"/>
              <a:t>Asiakkaiden toiveiden ja tarpeiden huomioiminen</a:t>
            </a:r>
            <a:br>
              <a:rPr lang="fi-FI" sz="3600" b="0" dirty="0"/>
            </a:br>
            <a:r>
              <a:rPr lang="fi-FI" sz="3600" b="0" dirty="0"/>
              <a:t>(väittämät 6-8, asteikko 1–7)</a:t>
            </a:r>
            <a:br>
              <a:rPr lang="fi-FI" b="0" dirty="0"/>
            </a:br>
            <a:br>
              <a:rPr lang="fi-FI" dirty="0"/>
            </a:br>
            <a:endParaRPr dirty="0"/>
          </a:p>
        </p:txBody>
      </p:sp>
      <p:sp>
        <p:nvSpPr>
          <p:cNvPr id="152" name="Shape 152">
            <a:extLst>
              <a:ext uri="{FF2B5EF4-FFF2-40B4-BE49-F238E27FC236}">
                <a16:creationId xmlns:a16="http://schemas.microsoft.com/office/drawing/2014/main" id="{6300F5BC-2F43-113B-DDC0-741559B4DA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1520" y="2204865"/>
            <a:ext cx="864096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28600" indent="0" algn="l" fontAlgn="base">
              <a:lnSpc>
                <a:spcPct val="100000"/>
              </a:lnSpc>
            </a:pPr>
            <a:endParaRPr lang="fi-FI" sz="1600" b="1" dirty="0"/>
          </a:p>
          <a:p>
            <a:pPr marL="228600" indent="0" algn="l" fontAlgn="base">
              <a:lnSpc>
                <a:spcPct val="100000"/>
              </a:lnSpc>
            </a:pPr>
            <a:r>
              <a:rPr lang="fi-FI" sz="1600" b="1" dirty="0"/>
              <a:t>Kulttuuriset tarpeet (väittämä 6)</a:t>
            </a:r>
            <a:r>
              <a:rPr lang="fi-FI" sz="1600" dirty="0"/>
              <a:t> – </a:t>
            </a:r>
            <a:r>
              <a:rPr lang="fi-FI" sz="1600" b="1" dirty="0"/>
              <a:t>KA 5,8</a:t>
            </a:r>
            <a:r>
              <a:rPr lang="fi-FI" sz="1600" dirty="0"/>
              <a:t> </a:t>
            </a:r>
            <a:br>
              <a:rPr lang="fi-FI" sz="1400" dirty="0"/>
            </a:br>
            <a:r>
              <a:rPr lang="fi-FI" sz="1400" dirty="0"/>
              <a:t>Suurin osa kokee, että eri kulttuurien toiveet huomioidaan hyvin.</a:t>
            </a:r>
            <a:br>
              <a:rPr lang="fi-FI" sz="1400" dirty="0"/>
            </a:br>
            <a:r>
              <a:rPr lang="fi-FI" sz="1400" dirty="0"/>
              <a:t>Pieni osa vastaajista kokee etteivät asiakkaiden tarpeet tule kovin hyvin huomioiduksi.</a:t>
            </a:r>
            <a:br>
              <a:rPr lang="fi-FI" sz="1400" dirty="0"/>
            </a:br>
            <a:endParaRPr lang="fi-FI" sz="1400" b="1" dirty="0"/>
          </a:p>
          <a:p>
            <a:pPr marL="228600" indent="0" algn="l" fontAlgn="base">
              <a:lnSpc>
                <a:spcPct val="100000"/>
              </a:lnSpc>
            </a:pPr>
            <a:r>
              <a:rPr lang="fi-FI" sz="1600" b="1" dirty="0"/>
              <a:t>Uskontokuntien tarpeet (väittämä 7)</a:t>
            </a:r>
            <a:r>
              <a:rPr lang="fi-FI" sz="1600" dirty="0"/>
              <a:t> – </a:t>
            </a:r>
            <a:r>
              <a:rPr lang="fi-FI" sz="1600" b="1" dirty="0"/>
              <a:t>KA 6,1</a:t>
            </a:r>
            <a:r>
              <a:rPr lang="fi-FI" sz="1600" dirty="0"/>
              <a:t> </a:t>
            </a:r>
            <a:br>
              <a:rPr lang="fi-FI" sz="1400" dirty="0"/>
            </a:br>
            <a:r>
              <a:rPr lang="fi-FI" sz="1400" dirty="0"/>
              <a:t>Uskonnolliset ruokavaliot koetaan hyvin toteutettaviksi.</a:t>
            </a:r>
            <a:br>
              <a:rPr lang="fi-FI" sz="1400" dirty="0"/>
            </a:br>
            <a:endParaRPr lang="fi-FI" sz="1400" b="1" dirty="0"/>
          </a:p>
          <a:p>
            <a:pPr marL="228600" indent="0" algn="l" fontAlgn="base">
              <a:lnSpc>
                <a:spcPct val="100000"/>
              </a:lnSpc>
            </a:pPr>
            <a:r>
              <a:rPr lang="fi-FI" sz="1600" b="1" dirty="0"/>
              <a:t>Maku, maustaminen ja rakenne (väittämä 8)</a:t>
            </a:r>
            <a:r>
              <a:rPr lang="fi-FI" sz="1600" dirty="0"/>
              <a:t> – </a:t>
            </a:r>
            <a:r>
              <a:rPr lang="fi-FI" sz="1600" b="1" dirty="0"/>
              <a:t>KA 5,5</a:t>
            </a:r>
            <a:r>
              <a:rPr lang="fi-FI" sz="1600" dirty="0"/>
              <a:t> </a:t>
            </a:r>
            <a:br>
              <a:rPr lang="fi-FI" sz="1400" dirty="0"/>
            </a:br>
            <a:r>
              <a:rPr lang="fi-FI" sz="1400" dirty="0"/>
              <a:t>Toiveita voidaan pääosin huomioida, mutta käytännön rajoitteet näkyvät hieman enemmän. Toimipaikkojen välillä on jonkin verran vaihtelua.</a:t>
            </a:r>
            <a:endParaRPr lang="fi-FI" sz="1400" b="1" dirty="0"/>
          </a:p>
          <a:p>
            <a:pPr marL="228600" indent="0" algn="l">
              <a:lnSpc>
                <a:spcPct val="100000"/>
              </a:lnSpc>
            </a:pPr>
            <a:br>
              <a:rPr lang="fi-FI" sz="1400" dirty="0"/>
            </a:br>
            <a:r>
              <a:rPr lang="fi-FI" sz="1600" b="1" dirty="0"/>
              <a:t>Yhteenveto:</a:t>
            </a:r>
            <a:br>
              <a:rPr lang="fi-FI" sz="1400" b="1" dirty="0"/>
            </a:br>
            <a:r>
              <a:rPr lang="fi-FI" sz="1400" dirty="0"/>
              <a:t>Asiakkaiden kulttuuriset, uskonnolliset toiveet koetaan huomioiduksi kokonaisuutena verrattain hyvin. Makuun, maustamiseen ja rakenteeseen liittyvien toiveiden toteutuksessa koetaan kyselyn vaihtoehdoista eniten haasteita.</a:t>
            </a:r>
            <a:br>
              <a:rPr lang="fi-FI" sz="1800" dirty="0"/>
            </a:br>
            <a:endParaRPr lang="fi-FI" sz="180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604EE140-0400-B1D6-4AF9-64C363927C1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E6EBF77C-43DD-CADA-8063-BB407A245DC3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A86962C0-5D41-4858-5326-BCD4D20236B5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335064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DA1B8C3C-E742-AD1A-AA24-AA666E9EC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07B2D376-62CE-4733-8C20-DC4D7F0ADB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2520" y="492671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r>
              <a:rPr lang="fi-FI" sz="3600" b="0" dirty="0"/>
              <a:t>Osaaminen, resurssit ja yhteistyö (väittämät 9-12, asteikko 1–7)</a:t>
            </a:r>
            <a:br>
              <a:rPr lang="fi-FI" b="0" dirty="0"/>
            </a:br>
            <a:br>
              <a:rPr lang="fi-FI" dirty="0"/>
            </a:br>
            <a:endParaRPr dirty="0"/>
          </a:p>
        </p:txBody>
      </p:sp>
      <p:sp>
        <p:nvSpPr>
          <p:cNvPr id="152" name="Shape 152">
            <a:extLst>
              <a:ext uri="{FF2B5EF4-FFF2-40B4-BE49-F238E27FC236}">
                <a16:creationId xmlns:a16="http://schemas.microsoft.com/office/drawing/2014/main" id="{D1224ABC-04A9-AF14-2D78-A2615AD57F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1520" y="2204865"/>
            <a:ext cx="864096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l" fontAlgn="base">
              <a:lnSpc>
                <a:spcPct val="100000"/>
              </a:lnSpc>
            </a:pPr>
            <a:r>
              <a:rPr lang="fi-FI" sz="1600" b="1" dirty="0"/>
              <a:t>Henkilöstön osaaminen (väittämä 9) – KA 5,5</a:t>
            </a:r>
            <a:r>
              <a:rPr lang="fi-FI" sz="1600" dirty="0"/>
              <a:t> </a:t>
            </a:r>
          </a:p>
          <a:p>
            <a:pPr algn="l" fontAlgn="base">
              <a:lnSpc>
                <a:spcPct val="100000"/>
              </a:lnSpc>
            </a:pPr>
            <a:r>
              <a:rPr lang="fi-FI" sz="1400" dirty="0"/>
              <a:t>Henkilöstön osaaminen koetaan pääosin hyväksi, vaikka toimipaikkojen välillä on jonkin verran vaihtelua.</a:t>
            </a:r>
          </a:p>
          <a:p>
            <a:pPr algn="l" fontAlgn="base">
              <a:lnSpc>
                <a:spcPct val="100000"/>
              </a:lnSpc>
            </a:pPr>
            <a:endParaRPr lang="fi-FI" sz="1400" b="1" dirty="0"/>
          </a:p>
          <a:p>
            <a:pPr algn="l" fontAlgn="base">
              <a:lnSpc>
                <a:spcPct val="100000"/>
              </a:lnSpc>
            </a:pPr>
            <a:r>
              <a:rPr lang="fi-FI" sz="1600" b="1" dirty="0"/>
              <a:t>Resurssit (väittämä 10) – KA 5,1</a:t>
            </a:r>
            <a:r>
              <a:rPr lang="fi-FI" sz="1600" dirty="0"/>
              <a:t> </a:t>
            </a:r>
          </a:p>
          <a:p>
            <a:pPr algn="l" fontAlgn="base">
              <a:lnSpc>
                <a:spcPct val="100000"/>
              </a:lnSpc>
            </a:pPr>
            <a:r>
              <a:rPr lang="fi-FI" sz="1400" dirty="0"/>
              <a:t>Resurssit ovat selkein kehittämiskohde, ja aika- sekä talousrajoitteet vaikuttavat moninaisten tarpeiden</a:t>
            </a:r>
          </a:p>
          <a:p>
            <a:pPr algn="l" fontAlgn="base">
              <a:lnSpc>
                <a:spcPct val="100000"/>
              </a:lnSpc>
            </a:pPr>
            <a:r>
              <a:rPr lang="fi-FI" sz="1400" dirty="0"/>
              <a:t>huomioimiseen.</a:t>
            </a:r>
          </a:p>
          <a:p>
            <a:pPr algn="l" fontAlgn="base">
              <a:lnSpc>
                <a:spcPct val="100000"/>
              </a:lnSpc>
            </a:pPr>
            <a:endParaRPr lang="fi-FI" sz="1400" b="1" dirty="0"/>
          </a:p>
          <a:p>
            <a:pPr algn="l" fontAlgn="base">
              <a:lnSpc>
                <a:spcPct val="100000"/>
              </a:lnSpc>
            </a:pPr>
            <a:r>
              <a:rPr lang="fi-FI" sz="1600" b="1" dirty="0"/>
              <a:t>Yhteistyö opetushenkilöstön kanssa (väittämä 11) – KA 5,2</a:t>
            </a:r>
            <a:r>
              <a:rPr lang="fi-FI" sz="1600" dirty="0"/>
              <a:t> </a:t>
            </a:r>
          </a:p>
          <a:p>
            <a:pPr algn="l" fontAlgn="base">
              <a:lnSpc>
                <a:spcPct val="100000"/>
              </a:lnSpc>
            </a:pPr>
            <a:r>
              <a:rPr lang="fi-FI" sz="1400" dirty="0"/>
              <a:t>Yhteistyötä tehdään, mutta se ei ole täysin systemaattista ja vaihtelee toimipaikoittain.</a:t>
            </a:r>
          </a:p>
          <a:p>
            <a:pPr algn="l" fontAlgn="base">
              <a:lnSpc>
                <a:spcPct val="100000"/>
              </a:lnSpc>
            </a:pPr>
            <a:endParaRPr lang="fi-FI" sz="1400" b="1" dirty="0"/>
          </a:p>
          <a:p>
            <a:pPr algn="l" fontAlgn="base">
              <a:lnSpc>
                <a:spcPct val="100000"/>
              </a:lnSpc>
            </a:pPr>
            <a:r>
              <a:rPr lang="fi-FI" sz="1600" b="1" dirty="0"/>
              <a:t>Yhteistyö asiakkaiden kanssa (väittämä 12) – KA 5,3</a:t>
            </a:r>
            <a:r>
              <a:rPr lang="fi-FI" sz="1600" dirty="0"/>
              <a:t> </a:t>
            </a:r>
          </a:p>
          <a:p>
            <a:pPr algn="l" fontAlgn="base">
              <a:lnSpc>
                <a:spcPct val="100000"/>
              </a:lnSpc>
            </a:pPr>
            <a:r>
              <a:rPr lang="fi-FI" sz="1400" dirty="0"/>
              <a:t>Vuorovaikutus asiakkaiden kanssa on melko hyvää, mutta yhteistyön aktiivisuus ja rakenteet vaihtelevat.</a:t>
            </a:r>
          </a:p>
          <a:p>
            <a:pPr algn="l" fontAlgn="base">
              <a:lnSpc>
                <a:spcPct val="100000"/>
              </a:lnSpc>
            </a:pPr>
            <a:endParaRPr lang="fi-FI" sz="1400" b="1" dirty="0"/>
          </a:p>
          <a:p>
            <a:pPr algn="l">
              <a:lnSpc>
                <a:spcPct val="100000"/>
              </a:lnSpc>
            </a:pPr>
            <a:r>
              <a:rPr lang="fi-FI" sz="1600" b="1" dirty="0"/>
              <a:t>Yhteenveto:</a:t>
            </a:r>
          </a:p>
          <a:p>
            <a:pPr algn="l">
              <a:lnSpc>
                <a:spcPct val="100000"/>
              </a:lnSpc>
            </a:pPr>
            <a:r>
              <a:rPr lang="fi-FI" sz="1400" dirty="0"/>
              <a:t>Henkilöstö koetaan melko osaavaksi.</a:t>
            </a:r>
          </a:p>
          <a:p>
            <a:pPr algn="l">
              <a:lnSpc>
                <a:spcPct val="100000"/>
              </a:lnSpc>
            </a:pPr>
            <a:r>
              <a:rPr lang="fi-FI" sz="1400" dirty="0"/>
              <a:t>Resurssit ja yhteistyön rakenteet kaipaavat vielä vahvistusta. </a:t>
            </a:r>
            <a:br>
              <a:rPr lang="fi-FI" sz="1400" dirty="0"/>
            </a:br>
            <a:endParaRPr lang="fi-FI" sz="140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DA5DCA07-5762-CCE0-249F-E39C668B75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900" b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144B58DD-3AD3-11F6-D2A8-64EAED2DA637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E2A611CA-0BC2-7208-2AC1-EACAAF97C528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2665708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919AA27A-9D35-6088-2A92-32F429CE5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8279D996-EBD5-5E6A-9376-034AF07A7D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1520" y="692696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r>
              <a:rPr lang="fi-FI" sz="3200" b="0" dirty="0"/>
              <a:t>Monikulttuurisuus käytännön työssä</a:t>
            </a:r>
            <a:br>
              <a:rPr lang="fi-FI" sz="3200" b="0" dirty="0"/>
            </a:br>
            <a:br>
              <a:rPr lang="fi-FI" sz="3200" dirty="0"/>
            </a:br>
            <a:endParaRPr sz="320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849616D8-D971-A2BA-8C38-E08C4726B3E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9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29D5F801-3157-883C-1EBD-2EBF3C3C600D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63ACDB2E-A816-B408-6C40-187475BDF948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  <p:graphicFrame>
        <p:nvGraphicFramePr>
          <p:cNvPr id="4" name="VaakaPylvas">
            <a:extLst>
              <a:ext uri="{FF2B5EF4-FFF2-40B4-BE49-F238E27FC236}">
                <a16:creationId xmlns:a16="http://schemas.microsoft.com/office/drawing/2014/main" id="{ED7C8A9C-F05A-D7CE-1282-77FA7C2BA7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9920892"/>
              </p:ext>
            </p:extLst>
          </p:nvPr>
        </p:nvGraphicFramePr>
        <p:xfrm>
          <a:off x="850121" y="1518297"/>
          <a:ext cx="7706049" cy="4350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3508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>
          <a:extLst>
            <a:ext uri="{FF2B5EF4-FFF2-40B4-BE49-F238E27FC236}">
              <a16:creationId xmlns:a16="http://schemas.microsoft.com/office/drawing/2014/main" id="{FDDF32E7-242A-90F8-5E3B-A8AE5802F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>
            <a:extLst>
              <a:ext uri="{FF2B5EF4-FFF2-40B4-BE49-F238E27FC236}">
                <a16:creationId xmlns:a16="http://schemas.microsoft.com/office/drawing/2014/main" id="{AFD1243D-4164-D1C8-155C-274BAC2E2B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2520" y="492671"/>
            <a:ext cx="8640960" cy="1249544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r>
              <a:rPr lang="fi-FI" sz="3200" b="0" dirty="0"/>
              <a:t>Onnistumiset – kolme temaattista nostoa avovastauksista</a:t>
            </a:r>
            <a:br>
              <a:rPr lang="fi-FI" b="0" dirty="0"/>
            </a:br>
            <a:br>
              <a:rPr lang="fi-FI" dirty="0"/>
            </a:br>
            <a:endParaRPr dirty="0"/>
          </a:p>
        </p:txBody>
      </p:sp>
      <p:sp>
        <p:nvSpPr>
          <p:cNvPr id="152" name="Shape 152">
            <a:extLst>
              <a:ext uri="{FF2B5EF4-FFF2-40B4-BE49-F238E27FC236}">
                <a16:creationId xmlns:a16="http://schemas.microsoft.com/office/drawing/2014/main" id="{0BF75E14-0B10-4689-9BC4-53E643A566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51520" y="2204865"/>
            <a:ext cx="8640960" cy="388843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fi-FI" sz="1600" b="1" dirty="0"/>
              <a:t>1. Joustavat vaihtoehdot asiakkaiden tarpeisiin</a:t>
            </a:r>
            <a:br>
              <a:rPr lang="fi-FI" sz="1400" b="1" dirty="0"/>
            </a:br>
            <a:r>
              <a:rPr lang="fi-FI" sz="1400" dirty="0"/>
              <a:t>Jokaiselle </a:t>
            </a:r>
            <a:r>
              <a:rPr lang="fi-FI" sz="1400" dirty="0">
                <a:solidFill>
                  <a:schemeClr val="tx1"/>
                </a:solidFill>
              </a:rPr>
              <a:t>sopivia</a:t>
            </a:r>
            <a:r>
              <a:rPr lang="fi-FI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vaihtoehtoja</a:t>
            </a:r>
            <a:r>
              <a:rPr lang="fi-FI" sz="1400" dirty="0">
                <a:solidFill>
                  <a:schemeClr val="tx1"/>
                </a:solidFill>
              </a:rPr>
              <a:t>: kasvis- ja sianlihattomat ruoat osana ruokalistaa.</a:t>
            </a:r>
            <a:br>
              <a:rPr lang="fi-FI" sz="1400" dirty="0">
                <a:solidFill>
                  <a:schemeClr val="tx1"/>
                </a:solidFill>
              </a:rPr>
            </a:br>
            <a:r>
              <a:rPr lang="fi-FI" sz="1400" dirty="0">
                <a:solidFill>
                  <a:schemeClr val="tx1"/>
                </a:solidFill>
              </a:rPr>
              <a:t>Päivittäinen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vegaaniruoka </a:t>
            </a:r>
            <a:r>
              <a:rPr lang="fi-FI" sz="1400" dirty="0"/>
              <a:t>vähentää erillisten erityisruokien tarvetta.</a:t>
            </a:r>
            <a:br>
              <a:rPr lang="fi-FI" sz="1400" dirty="0"/>
            </a:br>
            <a:r>
              <a:rPr lang="fi-FI" sz="1400" dirty="0"/>
              <a:t>Asiakastoiveita toteutetaan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räätälöidysti ja/tai kulttuurisia yhteyksiä etsien</a:t>
            </a:r>
            <a:r>
              <a:rPr lang="fi-FI" sz="1400" dirty="0"/>
              <a:t>, kuten borssikeitto ukrainalaisille.</a:t>
            </a:r>
          </a:p>
          <a:p>
            <a:pPr algn="l">
              <a:lnSpc>
                <a:spcPct val="100000"/>
              </a:lnSpc>
            </a:pPr>
            <a:endParaRPr lang="fi-FI" sz="1400" dirty="0"/>
          </a:p>
          <a:p>
            <a:pPr algn="l">
              <a:lnSpc>
                <a:spcPct val="100000"/>
              </a:lnSpc>
            </a:pPr>
            <a:r>
              <a:rPr lang="fi-FI" sz="1600" b="1" dirty="0"/>
              <a:t>2. Monikulttuuriset teemat ja asiakkaiden osallistaminen</a:t>
            </a:r>
            <a:br>
              <a:rPr lang="fi-FI" sz="1400" b="1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Teemaviikot </a:t>
            </a:r>
            <a:r>
              <a:rPr lang="fi-FI" sz="1400" dirty="0"/>
              <a:t>eri maiden ruokakulttuureista asiakkaiden toiveiden pohjalta.</a:t>
            </a:r>
            <a:br>
              <a:rPr lang="fi-FI" sz="1400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Kuvalliset ruokakortit </a:t>
            </a:r>
            <a:r>
              <a:rPr lang="fi-FI" sz="1400" dirty="0"/>
              <a:t>tukevat ymmärrystä ilman yhteistä kieltä.</a:t>
            </a:r>
            <a:br>
              <a:rPr lang="fi-FI" sz="1400" dirty="0"/>
            </a:br>
            <a:r>
              <a:rPr lang="fi-FI" sz="1400" dirty="0"/>
              <a:t>Teemat </a:t>
            </a: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kytkeytyvät kasvatukseen, leikkiin ja yhteiseen tekemiseen</a:t>
            </a:r>
            <a:r>
              <a:rPr lang="fi-FI" sz="1400" dirty="0"/>
              <a:t>.</a:t>
            </a:r>
          </a:p>
          <a:p>
            <a:pPr algn="l">
              <a:lnSpc>
                <a:spcPct val="100000"/>
              </a:lnSpc>
            </a:pPr>
            <a:endParaRPr lang="fi-FI" sz="1400" dirty="0"/>
          </a:p>
          <a:p>
            <a:pPr algn="l">
              <a:lnSpc>
                <a:spcPct val="100000"/>
              </a:lnSpc>
            </a:pPr>
            <a:r>
              <a:rPr lang="fi-FI" sz="1600" b="1" dirty="0"/>
              <a:t>3. Arjen rakenteet, jotka tukevat moninaisuutta</a:t>
            </a:r>
            <a:br>
              <a:rPr lang="fi-FI" sz="1400" b="1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Erityisruokavaliot kartoitetaan </a:t>
            </a:r>
            <a:r>
              <a:rPr lang="fi-FI" sz="1400" dirty="0"/>
              <a:t>säännöllisesti ja ruokalistaa muokataan sen mukaan.</a:t>
            </a:r>
            <a:br>
              <a:rPr lang="fi-FI" sz="1400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Yhteistyö</a:t>
            </a:r>
            <a:r>
              <a:rPr lang="fi-FI" sz="1400" dirty="0"/>
              <a:t> perheiden ja opetushenkilöstön kanssa tukee sujuvaa arkea.</a:t>
            </a:r>
            <a:br>
              <a:rPr lang="fi-FI" sz="1400" dirty="0"/>
            </a:b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Monikulttuurinen ja kouluttautuva henkilöstö </a:t>
            </a:r>
            <a:r>
              <a:rPr lang="fi-FI" sz="1400" dirty="0"/>
              <a:t>vahvistaa asiakasymmärrystä.</a:t>
            </a:r>
          </a:p>
          <a:p>
            <a:pPr marL="228600" indent="0" algn="l" fontAlgn="base"/>
            <a:endParaRPr lang="fi-FI" sz="1400" dirty="0"/>
          </a:p>
        </p:txBody>
      </p:sp>
      <p:sp>
        <p:nvSpPr>
          <p:cNvPr id="154" name="Shape 154">
            <a:extLst>
              <a:ext uri="{FF2B5EF4-FFF2-40B4-BE49-F238E27FC236}">
                <a16:creationId xmlns:a16="http://schemas.microsoft.com/office/drawing/2014/main" id="{32C0CCF1-66EA-CB0B-9932-1A67A16BB5B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382000" y="6159500"/>
            <a:ext cx="51048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9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900" b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37">
            <a:extLst>
              <a:ext uri="{FF2B5EF4-FFF2-40B4-BE49-F238E27FC236}">
                <a16:creationId xmlns:a16="http://schemas.microsoft.com/office/drawing/2014/main" id="{09CDC6A3-EA19-6F20-B8D6-F6C2B88E6EA2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xfrm>
            <a:off x="5076056" y="6165304"/>
            <a:ext cx="2808000" cy="576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Seminaari/</a:t>
            </a:r>
            <a:r>
              <a:rPr lang="fi-FI" sz="9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Kristiina Janhonen</a:t>
            </a:r>
            <a:endParaRPr sz="9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5">
            <a:extLst>
              <a:ext uri="{FF2B5EF4-FFF2-40B4-BE49-F238E27FC236}">
                <a16:creationId xmlns:a16="http://schemas.microsoft.com/office/drawing/2014/main" id="{F89A2D6B-0ED2-CAB0-87DB-27A6DEBEACC2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7696200" y="6159500"/>
            <a:ext cx="685800" cy="5818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 anchorCtr="0">
            <a:noAutofit/>
          </a:bodyPr>
          <a:lstStyle/>
          <a:p>
            <a:pPr lvl="0"/>
            <a:r>
              <a:rPr lang="fi-FI" dirty="0"/>
              <a:t>4/2026</a:t>
            </a:r>
          </a:p>
        </p:txBody>
      </p:sp>
    </p:spTree>
    <p:extLst>
      <p:ext uri="{BB962C8B-B14F-4D97-AF65-F5344CB8AC3E}">
        <p14:creationId xmlns:p14="http://schemas.microsoft.com/office/powerpoint/2010/main" val="187942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Y_template_Arial_tiedekunta_Kasvatustieteellinen_13122016">
  <a:themeElements>
    <a:clrScheme name="HY2016">
      <a:dk1>
        <a:srgbClr val="000000"/>
      </a:dk1>
      <a:lt1>
        <a:srgbClr val="FFFFFF"/>
      </a:lt1>
      <a:dk2>
        <a:srgbClr val="8C8A87"/>
      </a:dk2>
      <a:lt2>
        <a:srgbClr val="FFFFFF"/>
      </a:lt2>
      <a:accent1>
        <a:srgbClr val="0E4073"/>
      </a:accent1>
      <a:accent2>
        <a:srgbClr val="7B3CB4"/>
      </a:accent2>
      <a:accent3>
        <a:srgbClr val="45BC9F"/>
      </a:accent3>
      <a:accent4>
        <a:srgbClr val="A5E363"/>
      </a:accent4>
      <a:accent5>
        <a:srgbClr val="7ECEF1"/>
      </a:accent5>
      <a:accent6>
        <a:srgbClr val="FFE263"/>
      </a:accent6>
      <a:hlink>
        <a:srgbClr val="0091D0"/>
      </a:hlink>
      <a:folHlink>
        <a:srgbClr val="8C8A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HY (konserni)">
      <a:dk1>
        <a:srgbClr val="000000"/>
      </a:dk1>
      <a:lt1>
        <a:srgbClr val="FFFFFF"/>
      </a:lt1>
      <a:dk2>
        <a:srgbClr val="8C8A87"/>
      </a:dk2>
      <a:lt2>
        <a:srgbClr val="FFFFFF"/>
      </a:lt2>
      <a:accent1>
        <a:srgbClr val="8C8A87"/>
      </a:accent1>
      <a:accent2>
        <a:srgbClr val="1E1C77"/>
      </a:accent2>
      <a:accent3>
        <a:srgbClr val="FCA311"/>
      </a:accent3>
      <a:accent4>
        <a:srgbClr val="256EC7"/>
      </a:accent4>
      <a:accent5>
        <a:srgbClr val="8EAC7D"/>
      </a:accent5>
      <a:accent6>
        <a:srgbClr val="718A93"/>
      </a:accent6>
      <a:hlink>
        <a:srgbClr val="FCA311"/>
      </a:hlink>
      <a:folHlink>
        <a:srgbClr val="8C8A8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0BC0FAD8C11BB4688B70D8ED2FA5BEE" ma:contentTypeVersion="18" ma:contentTypeDescription="Luo uusi asiakirja." ma:contentTypeScope="" ma:versionID="6a3e8eb8ad9e2cc5648ec21e8c3e8d56">
  <xsd:schema xmlns:xsd="http://www.w3.org/2001/XMLSchema" xmlns:xs="http://www.w3.org/2001/XMLSchema" xmlns:p="http://schemas.microsoft.com/office/2006/metadata/properties" xmlns:ns2="f661e5c0-d2f5-4edf-9ff2-dc966cde7078" xmlns:ns3="087a7ffb-a834-4d9b-9c20-f8cfc811709d" targetNamespace="http://schemas.microsoft.com/office/2006/metadata/properties" ma:root="true" ma:fieldsID="09bf4cd5ec74e6553f2cc1a105290c09" ns2:_="" ns3:_="">
    <xsd:import namespace="f661e5c0-d2f5-4edf-9ff2-dc966cde7078"/>
    <xsd:import namespace="087a7ffb-a834-4d9b-9c20-f8cfc81170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1e5c0-d2f5-4edf-9ff2-dc966cde70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4f981686-4228-4fdb-bd9d-a62e28a400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7a7ffb-a834-4d9b-9c20-f8cfc811709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3674ac9b-9209-4a89-bcf6-3bb15452846b}" ma:internalName="TaxCatchAll" ma:showField="CatchAllData" ma:web="087a7ffb-a834-4d9b-9c20-f8cfc81170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87a7ffb-a834-4d9b-9c20-f8cfc811709d" xsi:nil="true"/>
    <lcf76f155ced4ddcb4097134ff3c332f xmlns="f661e5c0-d2f5-4edf-9ff2-dc966cde70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8A9DC1-795E-4EEB-9728-6D1FC4D0084E}"/>
</file>

<file path=customXml/itemProps2.xml><?xml version="1.0" encoding="utf-8"?>
<ds:datastoreItem xmlns:ds="http://schemas.openxmlformats.org/officeDocument/2006/customXml" ds:itemID="{E38D5134-48DC-4341-8520-71ED67BCC937}"/>
</file>

<file path=customXml/itemProps3.xml><?xml version="1.0" encoding="utf-8"?>
<ds:datastoreItem xmlns:ds="http://schemas.openxmlformats.org/officeDocument/2006/customXml" ds:itemID="{C58C4EFE-FEC4-407F-9D71-16F7AFAEFA33}"/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1115</Words>
  <Application>Microsoft Office PowerPoint</Application>
  <PresentationFormat>Näytössä katseltava diaesitys (4:3)</PresentationFormat>
  <Paragraphs>132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4" baseType="lpstr">
      <vt:lpstr>Arial</vt:lpstr>
      <vt:lpstr>HY_template_Arial_tiedekunta_Kasvatustieteellinen_13122016</vt:lpstr>
      <vt:lpstr>Monikulttuurisuus ja -muotoisuus kouluruokailussa</vt:lpstr>
      <vt:lpstr>Ruokapalvelu-kyselyn tavoite ja sisällöt</vt:lpstr>
      <vt:lpstr>Kyselyn toteutus</vt:lpstr>
      <vt:lpstr>Vastaajien taustat ja alueellinen sijainti</vt:lpstr>
      <vt:lpstr>Strateginen taso</vt:lpstr>
      <vt:lpstr>Asiakkaiden toiveiden ja tarpeiden huomioiminen (väittämät 6-8, asteikko 1–7)  </vt:lpstr>
      <vt:lpstr>Osaaminen, resurssit ja yhteistyö (väittämät 9-12, asteikko 1–7)  </vt:lpstr>
      <vt:lpstr>Monikulttuurisuus käytännön työssä  </vt:lpstr>
      <vt:lpstr>Onnistumiset – kolme temaattista nostoa avovastauksista  </vt:lpstr>
      <vt:lpstr>Haasteet – kolme teemaa nostoina avovastauksista  </vt:lpstr>
      <vt:lpstr> Johtopäätökset 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KANDIDAATINTUTKIELMA JA SEMINAARI</dc:title>
  <dc:creator>Janhonen Kristiina</dc:creator>
  <cp:lastModifiedBy>Janhonen Kristiina</cp:lastModifiedBy>
  <cp:revision>27</cp:revision>
  <dcterms:modified xsi:type="dcterms:W3CDTF">2026-04-17T03:59:22Z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2026-04-13T12:19:37Z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bdb5b3ee-ffaf-48d5-984c-07dd8d0fb0e7</vt:lpwstr>
  </property>
  <property fmtid="{D5CDD505-2E9C-101B-9397-08002B2CF9AE}" pid="8" name="MSIP_Label_f35e945f-875f-47b7-87fa-10b3524d17f5_ContentBits">
    <vt:lpwstr>0</vt:lpwstr>
  </property>
  <property fmtid="{D5CDD505-2E9C-101B-9397-08002B2CF9AE}" pid="9" name="MSIP_Label_f35e945f-875f-47b7-87fa-10b3524d17f5_Tag">
    <vt:lpwstr>10, 3, 0, 1</vt:lpwstr>
  </property>
  <property fmtid="{D5CDD505-2E9C-101B-9397-08002B2CF9AE}" pid="10" name="ContentTypeId">
    <vt:lpwstr>0x010100D0BC0FAD8C11BB4688B70D8ED2FA5BEE</vt:lpwstr>
  </property>
</Properties>
</file>