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01" r:id="rId4"/>
    <p:sldMasterId id="2147483648" r:id="rId5"/>
    <p:sldMasterId id="2147483721" r:id="rId6"/>
  </p:sldMasterIdLst>
  <p:notesMasterIdLst>
    <p:notesMasterId r:id="rId21"/>
  </p:notesMasterIdLst>
  <p:sldIdLst>
    <p:sldId id="256" r:id="rId7"/>
    <p:sldId id="280" r:id="rId8"/>
    <p:sldId id="281" r:id="rId9"/>
    <p:sldId id="282" r:id="rId10"/>
    <p:sldId id="257" r:id="rId11"/>
    <p:sldId id="261" r:id="rId12"/>
    <p:sldId id="270" r:id="rId13"/>
    <p:sldId id="273" r:id="rId14"/>
    <p:sldId id="276" r:id="rId15"/>
    <p:sldId id="274" r:id="rId16"/>
    <p:sldId id="277" r:id="rId17"/>
    <p:sldId id="279" r:id="rId18"/>
    <p:sldId id="271" r:id="rId19"/>
    <p:sldId id="283" r:id="rId20"/>
  </p:sldIdLst>
  <p:sldSz cx="12192000" cy="6858000"/>
  <p:notesSz cx="6858000" cy="9144000"/>
  <p:embeddedFontLst>
    <p:embeddedFont>
      <p:font typeface="Aptos Narrow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ato Black" panose="020F0502020204030203" pitchFamily="34" charset="0"/>
      <p:bold r:id="rId36"/>
      <p:boldItalic r:id="rId37"/>
    </p:embeddedFont>
    <p:embeddedFont>
      <p:font typeface="Merriweather" panose="00000500000000000000" pitchFamily="2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B0090D-0295-9A22-1AA9-568F1420D19D}" name="Leena Forma (TAU)" initials="LF" userId="S::leena.forma@tuni.fi::ca1c294d-5174-4672-9745-15035a966789" providerId="AD"/>
  <p188:author id="{8B63A6B6-7155-0794-1A92-74FFA88FCDCA}" name="Jessica Kaipainen" initials="JK" userId="S::jeskaipa@uef.fi::2223c7ba-e6a0-4cd1-bb1e-8187e45996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53D"/>
    <a:srgbClr val="3CAF6F"/>
    <a:srgbClr val="CF4780"/>
    <a:srgbClr val="EAEDE5"/>
    <a:srgbClr val="22924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780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8.fntdata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88787-6200-441B-AD05-30B3EB1436C6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9D801-61DA-4EF3-9663-975E7CD0935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375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75AAFA-BE16-4DE9-85E6-53D7FEF6494F}"/>
              </a:ext>
            </a:extLst>
          </p:cNvPr>
          <p:cNvSpPr/>
          <p:nvPr userDrawn="1"/>
        </p:nvSpPr>
        <p:spPr>
          <a:xfrm>
            <a:off x="0" y="5305425"/>
            <a:ext cx="12192000" cy="1552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0794" y="1081196"/>
            <a:ext cx="9144000" cy="1634807"/>
          </a:xfrm>
        </p:spPr>
        <p:txBody>
          <a:bodyPr anchor="b">
            <a:normAutofit/>
          </a:bodyPr>
          <a:lstStyle>
            <a:lvl1pPr algn="l">
              <a:defRPr sz="5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 err="1"/>
              <a:t>Esityksen</a:t>
            </a:r>
            <a:r>
              <a:rPr lang="en-FI" dirty="0"/>
              <a:t>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47E8E-F95A-4077-BC41-F66E97F591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5183" y="2781832"/>
            <a:ext cx="8359611" cy="882236"/>
          </a:xfrm>
        </p:spPr>
        <p:txBody>
          <a:bodyPr anchor="ctr"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FI" sz="2400" spc="300" dirty="0" err="1">
                <a:solidFill>
                  <a:srgbClr val="42453D"/>
                </a:solidFill>
                <a:latin typeface="Lato" panose="020F0502020204030203" pitchFamily="34" charset="0"/>
              </a:rPr>
              <a:t>Alaotsikko</a:t>
            </a:r>
            <a:endParaRPr lang="sv-SE" spc="300" dirty="0">
              <a:solidFill>
                <a:srgbClr val="42453D"/>
              </a:solidFill>
              <a:latin typeface="Lato" panose="020F0502020204030203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65F7780-57F6-48CD-AC01-7D9F93EEA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10" y="3925680"/>
            <a:ext cx="2511839" cy="2511839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8897C6-82EC-4066-9366-CB444FD48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8454" y="4026091"/>
            <a:ext cx="7381522" cy="449656"/>
          </a:xfrm>
        </p:spPr>
        <p:txBody>
          <a:bodyPr anchor="b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1"/>
            <a:r>
              <a:rPr lang="en-FI" dirty="0"/>
              <a:t>01.01.2021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F5A3AFB-0A25-4269-88CE-3C9B477AAF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8454" y="4610194"/>
            <a:ext cx="7381522" cy="695231"/>
          </a:xfrm>
        </p:spPr>
        <p:txBody>
          <a:bodyPr anchor="b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1"/>
            <a:r>
              <a:rPr lang="en-FI" dirty="0" err="1"/>
              <a:t>Nimi</a:t>
            </a:r>
            <a:r>
              <a:rPr lang="en-FI" dirty="0"/>
              <a:t> 1, </a:t>
            </a:r>
            <a:r>
              <a:rPr lang="en-FI" dirty="0" err="1"/>
              <a:t>Nimi</a:t>
            </a:r>
            <a:r>
              <a:rPr lang="en-FI" dirty="0"/>
              <a:t> 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002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203B24-1E7D-440E-AECB-BB2FF2D6F76C}"/>
              </a:ext>
            </a:extLst>
          </p:cNvPr>
          <p:cNvSpPr/>
          <p:nvPr userDrawn="1"/>
        </p:nvSpPr>
        <p:spPr>
          <a:xfrm>
            <a:off x="605284" y="986586"/>
            <a:ext cx="3148608" cy="5871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4355" y="657726"/>
            <a:ext cx="7209240" cy="1235242"/>
          </a:xfrm>
        </p:spPr>
        <p:txBody>
          <a:bodyPr anchor="b"/>
          <a:lstStyle/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D1034-A651-4159-B7F5-58C4A8B6E3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9306" y="2005263"/>
            <a:ext cx="6644290" cy="468017"/>
          </a:xfrm>
        </p:spPr>
        <p:txBody>
          <a:bodyPr anchor="b">
            <a:normAutofit/>
          </a:bodyPr>
          <a:lstStyle>
            <a:lvl1pPr marL="0" indent="0">
              <a:buNone/>
              <a:defRPr sz="2800" b="0" spc="300" baseline="0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 err="1"/>
              <a:t>Alaotsikko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4AA-FCCC-4F17-8B5B-AFD544FF270C}" type="datetimeyyyy">
              <a:rPr lang="sv-SE" smtClean="0"/>
              <a:t>2025</a:t>
            </a:fld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B4747-E0DF-4BFF-973C-19BB254E2ECD}"/>
              </a:ext>
            </a:extLst>
          </p:cNvPr>
          <p:cNvSpPr/>
          <p:nvPr userDrawn="1"/>
        </p:nvSpPr>
        <p:spPr>
          <a:xfrm>
            <a:off x="4146148" y="2610853"/>
            <a:ext cx="7683902" cy="388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B7A603DD-5B90-4053-A5E7-7F391B55CF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8" y="1229060"/>
            <a:ext cx="2788920" cy="4572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2AFCF9A-17D4-44CC-80D3-C4C3B631A4C6}"/>
              </a:ext>
            </a:extLst>
          </p:cNvPr>
          <p:cNvSpPr txBox="1">
            <a:spLocks/>
          </p:cNvSpPr>
          <p:nvPr userDrawn="1"/>
        </p:nvSpPr>
        <p:spPr>
          <a:xfrm>
            <a:off x="1482627" y="5835091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latin typeface="Lato" panose="020F0502020204030203" pitchFamily="34" charset="0"/>
              </a:rPr>
              <a:t>Kuva: </a:t>
            </a:r>
            <a:r>
              <a:rPr lang="en-FI" sz="1100" dirty="0" err="1">
                <a:latin typeface="Lato" panose="020F0502020204030203" pitchFamily="34" charset="0"/>
              </a:rPr>
              <a:t>Mirja</a:t>
            </a:r>
            <a:r>
              <a:rPr lang="en-FI" sz="1100" dirty="0"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latin typeface="Lato" panose="020F0502020204030203" pitchFamily="34" charset="0"/>
              </a:rPr>
              <a:t>Tarinakuva</a:t>
            </a:r>
            <a:endParaRPr lang="sv-SE" sz="1100" dirty="0">
              <a:latin typeface="Lato" panose="020F050202020403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31235" y="2885997"/>
            <a:ext cx="6955481" cy="34928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92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203B24-1E7D-440E-AECB-BB2FF2D6F76C}"/>
              </a:ext>
            </a:extLst>
          </p:cNvPr>
          <p:cNvSpPr/>
          <p:nvPr userDrawn="1"/>
        </p:nvSpPr>
        <p:spPr>
          <a:xfrm>
            <a:off x="605284" y="986586"/>
            <a:ext cx="3148608" cy="5871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52C1-C7FC-49D0-8E1D-9533C8C5E664}" type="datetimeyyyy">
              <a:rPr lang="sv-SE" smtClean="0"/>
              <a:t>2025</a:t>
            </a:fld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B4747-E0DF-4BFF-973C-19BB254E2ECD}"/>
              </a:ext>
            </a:extLst>
          </p:cNvPr>
          <p:cNvSpPr/>
          <p:nvPr userDrawn="1"/>
        </p:nvSpPr>
        <p:spPr>
          <a:xfrm>
            <a:off x="4146148" y="2610853"/>
            <a:ext cx="7683902" cy="388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B7A603DD-5B90-4053-A5E7-7F391B55CF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8" y="1229060"/>
            <a:ext cx="2788920" cy="4572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2AFCF9A-17D4-44CC-80D3-C4C3B631A4C6}"/>
              </a:ext>
            </a:extLst>
          </p:cNvPr>
          <p:cNvSpPr txBox="1">
            <a:spLocks/>
          </p:cNvSpPr>
          <p:nvPr userDrawn="1"/>
        </p:nvSpPr>
        <p:spPr>
          <a:xfrm>
            <a:off x="1482627" y="5835091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latin typeface="Lato" panose="020F0502020204030203" pitchFamily="34" charset="0"/>
              </a:rPr>
              <a:t>Photo: </a:t>
            </a:r>
            <a:r>
              <a:rPr lang="en-FI" sz="1100" dirty="0" err="1">
                <a:latin typeface="Lato" panose="020F0502020204030203" pitchFamily="34" charset="0"/>
              </a:rPr>
              <a:t>Mirja</a:t>
            </a:r>
            <a:r>
              <a:rPr lang="en-FI" sz="1100" dirty="0"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latin typeface="Lato" panose="020F0502020204030203" pitchFamily="34" charset="0"/>
              </a:rPr>
              <a:t>Tarinakuva</a:t>
            </a:r>
            <a:endParaRPr lang="sv-SE" sz="1100" dirty="0">
              <a:latin typeface="Lato" panose="020F050202020403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31235" y="2885997"/>
            <a:ext cx="6955481" cy="34928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4B10C-3B60-4825-8E17-9DF13FA79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4355" y="657726"/>
            <a:ext cx="7209240" cy="1235242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293E30-EDAE-46F5-961C-68564D84D4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69306" y="2005263"/>
            <a:ext cx="6644290" cy="468017"/>
          </a:xfrm>
        </p:spPr>
        <p:txBody>
          <a:bodyPr anchor="b">
            <a:normAutofit/>
          </a:bodyPr>
          <a:lstStyle>
            <a:lvl1pPr marL="0" indent="0">
              <a:buNone/>
              <a:defRPr sz="2800" b="0" spc="300" baseline="0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7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picture containing person, indoor, wall, young&#10;&#10;Description automatically generated">
            <a:extLst>
              <a:ext uri="{FF2B5EF4-FFF2-40B4-BE49-F238E27FC236}">
                <a16:creationId xmlns:a16="http://schemas.microsoft.com/office/drawing/2014/main" id="{78379149-8F20-42E2-9997-8EF1C8C39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5678"/>
            <a:ext cx="6619875" cy="3459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876FD1-97D3-4310-A5FF-43D79648CB0C}"/>
              </a:ext>
            </a:extLst>
          </p:cNvPr>
          <p:cNvSpPr/>
          <p:nvPr userDrawn="1"/>
        </p:nvSpPr>
        <p:spPr>
          <a:xfrm>
            <a:off x="7105649" y="0"/>
            <a:ext cx="4876801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6A59-84E5-4F80-8464-9F199BCAB982}"/>
              </a:ext>
            </a:extLst>
          </p:cNvPr>
          <p:cNvSpPr/>
          <p:nvPr userDrawn="1"/>
        </p:nvSpPr>
        <p:spPr>
          <a:xfrm>
            <a:off x="209550" y="3825113"/>
            <a:ext cx="11496675" cy="289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D1FDD3A-780E-492F-8EDE-05072E8E765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5586537" y="2417349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Kuva: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1934" y="215679"/>
            <a:ext cx="4314291" cy="324431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453" y="4280349"/>
            <a:ext cx="11065736" cy="2076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D2C-9DAB-4FDF-8C2B-2929208289A5}" type="datetimeyyyy">
              <a:rPr lang="sv-SE" smtClean="0"/>
              <a:t>2025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733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picture containing person, indoor, wall, young&#10;&#10;Description automatically generated">
            <a:extLst>
              <a:ext uri="{FF2B5EF4-FFF2-40B4-BE49-F238E27FC236}">
                <a16:creationId xmlns:a16="http://schemas.microsoft.com/office/drawing/2014/main" id="{78379149-8F20-42E2-9997-8EF1C8C39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5678"/>
            <a:ext cx="6619875" cy="3459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876FD1-97D3-4310-A5FF-43D79648CB0C}"/>
              </a:ext>
            </a:extLst>
          </p:cNvPr>
          <p:cNvSpPr/>
          <p:nvPr userDrawn="1"/>
        </p:nvSpPr>
        <p:spPr>
          <a:xfrm>
            <a:off x="7105649" y="0"/>
            <a:ext cx="4876801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6A59-84E5-4F80-8464-9F199BCAB982}"/>
              </a:ext>
            </a:extLst>
          </p:cNvPr>
          <p:cNvSpPr/>
          <p:nvPr userDrawn="1"/>
        </p:nvSpPr>
        <p:spPr>
          <a:xfrm>
            <a:off x="209550" y="3825113"/>
            <a:ext cx="11496675" cy="289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D1FDD3A-780E-492F-8EDE-05072E8E765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5586537" y="2417349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1934" y="215679"/>
            <a:ext cx="4314291" cy="324431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453" y="4280349"/>
            <a:ext cx="11065736" cy="2076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C33F-6C74-4272-84F8-F45E0E25AFB8}" type="datetimeyyyy">
              <a:rPr lang="sv-SE" smtClean="0"/>
              <a:t>2025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493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76FD1-97D3-4310-A5FF-43D79648CB0C}"/>
              </a:ext>
            </a:extLst>
          </p:cNvPr>
          <p:cNvSpPr/>
          <p:nvPr userDrawn="1"/>
        </p:nvSpPr>
        <p:spPr>
          <a:xfrm>
            <a:off x="6381281" y="0"/>
            <a:ext cx="5601170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6A59-84E5-4F80-8464-9F199BCAB982}"/>
              </a:ext>
            </a:extLst>
          </p:cNvPr>
          <p:cNvSpPr/>
          <p:nvPr userDrawn="1"/>
        </p:nvSpPr>
        <p:spPr>
          <a:xfrm>
            <a:off x="209550" y="3769896"/>
            <a:ext cx="7006108" cy="295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0864" y="167904"/>
            <a:ext cx="5202004" cy="161312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454" y="4106779"/>
            <a:ext cx="6459646" cy="22495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0CA5-1C80-4054-AD8D-2820BE815FA5}" type="datetimeyyyy">
              <a:rPr lang="sv-SE" smtClean="0"/>
              <a:t>2025</a:t>
            </a:fld>
            <a:endParaRPr lang="sv-SE"/>
          </a:p>
        </p:txBody>
      </p:sp>
      <p:pic>
        <p:nvPicPr>
          <p:cNvPr id="9" name="Picture 8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2D2CF1E7-AF05-43D2-AED3-5E9BB1FA1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11" y="2245894"/>
            <a:ext cx="4128490" cy="422712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465B48-703F-45F3-BD5C-D924C57F5870}"/>
              </a:ext>
            </a:extLst>
          </p:cNvPr>
          <p:cNvSpPr txBox="1">
            <a:spLocks/>
          </p:cNvSpPr>
          <p:nvPr userDrawn="1"/>
        </p:nvSpPr>
        <p:spPr>
          <a:xfrm>
            <a:off x="9032799" y="6467633"/>
            <a:ext cx="2800855" cy="3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Kuvat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2" name="Picture 11" descr="A person putting food in a bowl&#10;&#10;Description automatically generated with low confidence">
            <a:extLst>
              <a:ext uri="{FF2B5EF4-FFF2-40B4-BE49-F238E27FC236}">
                <a16:creationId xmlns:a16="http://schemas.microsoft.com/office/drawing/2014/main" id="{A0678A26-5393-42DB-8046-41642180A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>
          <a:xfrm>
            <a:off x="209549" y="194076"/>
            <a:ext cx="5815214" cy="32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9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76FD1-97D3-4310-A5FF-43D79648CB0C}"/>
              </a:ext>
            </a:extLst>
          </p:cNvPr>
          <p:cNvSpPr/>
          <p:nvPr userDrawn="1"/>
        </p:nvSpPr>
        <p:spPr>
          <a:xfrm>
            <a:off x="6381281" y="0"/>
            <a:ext cx="5601170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76A59-84E5-4F80-8464-9F199BCAB982}"/>
              </a:ext>
            </a:extLst>
          </p:cNvPr>
          <p:cNvSpPr/>
          <p:nvPr userDrawn="1"/>
        </p:nvSpPr>
        <p:spPr>
          <a:xfrm>
            <a:off x="209550" y="3769896"/>
            <a:ext cx="7006108" cy="295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0864" y="167904"/>
            <a:ext cx="5202004" cy="161312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454" y="4106779"/>
            <a:ext cx="6459646" cy="22495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75C1-3836-48B1-B83B-4360EE25AA52}" type="datetimeyyyy">
              <a:rPr lang="sv-SE" smtClean="0"/>
              <a:t>2025</a:t>
            </a:fld>
            <a:endParaRPr lang="sv-SE"/>
          </a:p>
        </p:txBody>
      </p:sp>
      <p:pic>
        <p:nvPicPr>
          <p:cNvPr id="9" name="Picture 8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2D2CF1E7-AF05-43D2-AED3-5E9BB1FA1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11" y="2245894"/>
            <a:ext cx="4128490" cy="422712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465B48-703F-45F3-BD5C-D924C57F5870}"/>
              </a:ext>
            </a:extLst>
          </p:cNvPr>
          <p:cNvSpPr txBox="1">
            <a:spLocks/>
          </p:cNvSpPr>
          <p:nvPr userDrawn="1"/>
        </p:nvSpPr>
        <p:spPr>
          <a:xfrm>
            <a:off x="9032799" y="6467633"/>
            <a:ext cx="2800855" cy="3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Photos: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2" name="Picture 11" descr="A person putting food in a bowl&#10;&#10;Description automatically generated with low confidence">
            <a:extLst>
              <a:ext uri="{FF2B5EF4-FFF2-40B4-BE49-F238E27FC236}">
                <a16:creationId xmlns:a16="http://schemas.microsoft.com/office/drawing/2014/main" id="{A0678A26-5393-42DB-8046-41642180A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>
          <a:xfrm>
            <a:off x="209549" y="194076"/>
            <a:ext cx="5815214" cy="32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D439-0BC5-438A-85DA-25AF8F8D1563}" type="datetimeyyyy">
              <a:rPr lang="sv-SE" smtClean="0"/>
              <a:t>2025</a:t>
            </a:fld>
            <a:endParaRPr lang="sv-SE" dirty="0"/>
          </a:p>
        </p:txBody>
      </p:sp>
      <p:pic>
        <p:nvPicPr>
          <p:cNvPr id="12" name="Content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65FE253-94B0-416C-931F-B02CDB46A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41234" r="1" b="940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9F990A-44E1-49CE-A39B-2B28779D3CD1}"/>
              </a:ext>
            </a:extLst>
          </p:cNvPr>
          <p:cNvSpPr/>
          <p:nvPr userDrawn="1"/>
        </p:nvSpPr>
        <p:spPr>
          <a:xfrm>
            <a:off x="3494912" y="0"/>
            <a:ext cx="4391788" cy="6858000"/>
          </a:xfrm>
          <a:prstGeom prst="rect">
            <a:avLst/>
          </a:prstGeom>
          <a:gradFill flip="none" rotWithShape="1">
            <a:gsLst>
              <a:gs pos="94137">
                <a:schemeClr val="bg1">
                  <a:alpha val="0"/>
                </a:schemeClr>
              </a:gs>
              <a:gs pos="55000">
                <a:srgbClr val="FFFFFF">
                  <a:alpha val="53000"/>
                </a:srgbClr>
              </a:gs>
              <a:gs pos="35000">
                <a:srgbClr val="EAEDE5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C7CF12-30B0-4D37-8FB7-FC3EECA5954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647158" y="1204120"/>
            <a:ext cx="2828926" cy="361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Kuva: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4AD90B-B36F-42EA-B1AC-B076CAE4C052}"/>
              </a:ext>
            </a:extLst>
          </p:cNvPr>
          <p:cNvSpPr/>
          <p:nvPr userDrawn="1"/>
        </p:nvSpPr>
        <p:spPr>
          <a:xfrm>
            <a:off x="10514839" y="284957"/>
            <a:ext cx="1214022" cy="477044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8352" y="2406316"/>
            <a:ext cx="6972466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51" y="890337"/>
            <a:ext cx="7209240" cy="1041036"/>
          </a:xfrm>
        </p:spPr>
        <p:txBody>
          <a:bodyPr anchor="b"/>
          <a:lstStyle/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491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DAE8-8A25-4272-8ABE-27F46324AF6B}" type="datetimeyyyy">
              <a:rPr lang="sv-SE" smtClean="0"/>
              <a:t>2025</a:t>
            </a:fld>
            <a:endParaRPr lang="sv-SE" dirty="0"/>
          </a:p>
        </p:txBody>
      </p:sp>
      <p:pic>
        <p:nvPicPr>
          <p:cNvPr id="12" name="Content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65FE253-94B0-416C-931F-B02CDB46A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41234" r="1" b="940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9F990A-44E1-49CE-A39B-2B28779D3CD1}"/>
              </a:ext>
            </a:extLst>
          </p:cNvPr>
          <p:cNvSpPr/>
          <p:nvPr userDrawn="1"/>
        </p:nvSpPr>
        <p:spPr>
          <a:xfrm>
            <a:off x="3494912" y="0"/>
            <a:ext cx="4391788" cy="6858000"/>
          </a:xfrm>
          <a:prstGeom prst="rect">
            <a:avLst/>
          </a:prstGeom>
          <a:gradFill flip="none" rotWithShape="1">
            <a:gsLst>
              <a:gs pos="94137">
                <a:schemeClr val="bg1">
                  <a:alpha val="0"/>
                </a:schemeClr>
              </a:gs>
              <a:gs pos="55000">
                <a:srgbClr val="FFFFFF">
                  <a:alpha val="53000"/>
                </a:srgbClr>
              </a:gs>
              <a:gs pos="35000">
                <a:srgbClr val="EAEDE5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C7CF12-30B0-4D37-8FB7-FC3EECA5954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647158" y="1204120"/>
            <a:ext cx="2828926" cy="361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4AD90B-B36F-42EA-B1AC-B076CAE4C052}"/>
              </a:ext>
            </a:extLst>
          </p:cNvPr>
          <p:cNvSpPr/>
          <p:nvPr userDrawn="1"/>
        </p:nvSpPr>
        <p:spPr>
          <a:xfrm>
            <a:off x="10514839" y="284957"/>
            <a:ext cx="1214022" cy="477044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8352" y="2406316"/>
            <a:ext cx="6972466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51" y="890337"/>
            <a:ext cx="7209240" cy="10410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8077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DCD8-3623-4C56-9ADC-5D08EA72DBB3}" type="datetimeyyyy">
              <a:rPr lang="sv-SE" smtClean="0"/>
              <a:t>2025</a:t>
            </a:fld>
            <a:endParaRPr lang="sv-SE" dirty="0"/>
          </a:p>
        </p:txBody>
      </p:sp>
      <p:pic>
        <p:nvPicPr>
          <p:cNvPr id="9" name="Content Placeholder 4" descr="A picture containing person, cup, indoor, food&#10;&#10;Description automatically generated">
            <a:extLst>
              <a:ext uri="{FF2B5EF4-FFF2-40B4-BE49-F238E27FC236}">
                <a16:creationId xmlns:a16="http://schemas.microsoft.com/office/drawing/2014/main" id="{C30DC8B6-4FCE-4867-A174-B837F786E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1625"/>
          <a:stretch/>
        </p:blipFill>
        <p:spPr>
          <a:xfrm>
            <a:off x="5035126" y="0"/>
            <a:ext cx="7156874" cy="686095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411FFB-CB34-4DEB-925C-A51BF409C6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713273" y="5339267"/>
            <a:ext cx="2712084" cy="24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Kuva: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7" name="Moon 16">
            <a:extLst>
              <a:ext uri="{FF2B5EF4-FFF2-40B4-BE49-F238E27FC236}">
                <a16:creationId xmlns:a16="http://schemas.microsoft.com/office/drawing/2014/main" id="{7FBCA0E2-D9A0-46A6-A0CB-17A6C84A96CC}"/>
              </a:ext>
            </a:extLst>
          </p:cNvPr>
          <p:cNvSpPr/>
          <p:nvPr userDrawn="1"/>
        </p:nvSpPr>
        <p:spPr>
          <a:xfrm>
            <a:off x="3710192" y="-144380"/>
            <a:ext cx="4578493" cy="7170821"/>
          </a:xfrm>
          <a:custGeom>
            <a:avLst/>
            <a:gdLst>
              <a:gd name="connsiteX0" fmla="*/ 5425641 w 5425641"/>
              <a:gd name="connsiteY0" fmla="*/ 8510073 h 8510073"/>
              <a:gd name="connsiteX1" fmla="*/ 0 w 5425641"/>
              <a:gd name="connsiteY1" fmla="*/ 4255036 h 8510073"/>
              <a:gd name="connsiteX2" fmla="*/ 5425641 w 5425641"/>
              <a:gd name="connsiteY2" fmla="*/ -1 h 8510073"/>
              <a:gd name="connsiteX3" fmla="*/ 2712821 w 5425641"/>
              <a:gd name="connsiteY3" fmla="*/ 4255036 h 8510073"/>
              <a:gd name="connsiteX4" fmla="*/ 5425641 w 5425641"/>
              <a:gd name="connsiteY4" fmla="*/ 8510073 h 8510073"/>
              <a:gd name="connsiteX0" fmla="*/ 4835706 w 5429264"/>
              <a:gd name="connsiteY0" fmla="*/ 7707969 h 7707969"/>
              <a:gd name="connsiteX1" fmla="*/ 3623 w 5429264"/>
              <a:gd name="connsiteY1" fmla="*/ 4255037 h 7707969"/>
              <a:gd name="connsiteX2" fmla="*/ 5429264 w 5429264"/>
              <a:gd name="connsiteY2" fmla="*/ 0 h 7707969"/>
              <a:gd name="connsiteX3" fmla="*/ 2716444 w 5429264"/>
              <a:gd name="connsiteY3" fmla="*/ 4255037 h 7707969"/>
              <a:gd name="connsiteX4" fmla="*/ 4835706 w 5429264"/>
              <a:gd name="connsiteY4" fmla="*/ 7707969 h 7707969"/>
              <a:gd name="connsiteX0" fmla="*/ 4833660 w 5218671"/>
              <a:gd name="connsiteY0" fmla="*/ 7050243 h 7050243"/>
              <a:gd name="connsiteX1" fmla="*/ 1577 w 5218671"/>
              <a:gd name="connsiteY1" fmla="*/ 3597311 h 7050243"/>
              <a:gd name="connsiteX2" fmla="*/ 5218671 w 5218671"/>
              <a:gd name="connsiteY2" fmla="*/ 0 h 7050243"/>
              <a:gd name="connsiteX3" fmla="*/ 2714398 w 5218671"/>
              <a:gd name="connsiteY3" fmla="*/ 3597311 h 7050243"/>
              <a:gd name="connsiteX4" fmla="*/ 4833660 w 5218671"/>
              <a:gd name="connsiteY4" fmla="*/ 7050243 h 7050243"/>
              <a:gd name="connsiteX0" fmla="*/ 3616913 w 4001924"/>
              <a:gd name="connsiteY0" fmla="*/ 7050243 h 7050243"/>
              <a:gd name="connsiteX1" fmla="*/ 4030 w 4001924"/>
              <a:gd name="connsiteY1" fmla="*/ 3661480 h 7050243"/>
              <a:gd name="connsiteX2" fmla="*/ 4001924 w 4001924"/>
              <a:gd name="connsiteY2" fmla="*/ 0 h 7050243"/>
              <a:gd name="connsiteX3" fmla="*/ 1497651 w 4001924"/>
              <a:gd name="connsiteY3" fmla="*/ 3597311 h 7050243"/>
              <a:gd name="connsiteX4" fmla="*/ 3616913 w 4001924"/>
              <a:gd name="connsiteY4" fmla="*/ 7050243 h 7050243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366006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366006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2099 w 3998616"/>
              <a:gd name="connsiteY3" fmla="*/ 3622094 h 7141941"/>
              <a:gd name="connsiteX4" fmla="*/ 3613605 w 3998616"/>
              <a:gd name="connsiteY4" fmla="*/ 7075026 h 714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616" h="7141941">
                <a:moveTo>
                  <a:pt x="3613605" y="7075026"/>
                </a:moveTo>
                <a:cubicBezTo>
                  <a:pt x="617106" y="7075026"/>
                  <a:pt x="32806" y="7909304"/>
                  <a:pt x="722" y="3686263"/>
                </a:cubicBezTo>
                <a:cubicBezTo>
                  <a:pt x="-31362" y="-536778"/>
                  <a:pt x="1002117" y="24783"/>
                  <a:pt x="3998616" y="24783"/>
                </a:cubicBezTo>
                <a:cubicBezTo>
                  <a:pt x="2274814" y="580082"/>
                  <a:pt x="1476058" y="2046001"/>
                  <a:pt x="1492099" y="3622094"/>
                </a:cubicBezTo>
                <a:cubicBezTo>
                  <a:pt x="1508140" y="5198187"/>
                  <a:pt x="2034182" y="6583895"/>
                  <a:pt x="3613605" y="7075026"/>
                </a:cubicBezTo>
                <a:close/>
              </a:path>
            </a:pathLst>
          </a:cu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D3448-F841-47DD-8047-727A3FE23252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878" y="2187890"/>
            <a:ext cx="4578493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D3B99-F651-4366-B4D1-336B4AD962B6}"/>
              </a:ext>
            </a:extLst>
          </p:cNvPr>
          <p:cNvSpPr/>
          <p:nvPr userDrawn="1"/>
        </p:nvSpPr>
        <p:spPr>
          <a:xfrm>
            <a:off x="609600" y="262732"/>
            <a:ext cx="4973053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739" y="428948"/>
            <a:ext cx="4578493" cy="1041036"/>
          </a:xfrm>
        </p:spPr>
        <p:txBody>
          <a:bodyPr anchor="b"/>
          <a:lstStyle/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5344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D117-CCB1-4FEA-8D9B-7FCD48029A72}" type="datetimeyyyy">
              <a:rPr lang="sv-SE" smtClean="0"/>
              <a:t>2025</a:t>
            </a:fld>
            <a:endParaRPr lang="sv-SE" dirty="0"/>
          </a:p>
        </p:txBody>
      </p:sp>
      <p:pic>
        <p:nvPicPr>
          <p:cNvPr id="9" name="Content Placeholder 4" descr="A picture containing person, cup, indoor, food&#10;&#10;Description automatically generated">
            <a:extLst>
              <a:ext uri="{FF2B5EF4-FFF2-40B4-BE49-F238E27FC236}">
                <a16:creationId xmlns:a16="http://schemas.microsoft.com/office/drawing/2014/main" id="{C30DC8B6-4FCE-4867-A174-B837F786E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1625"/>
          <a:stretch/>
        </p:blipFill>
        <p:spPr>
          <a:xfrm>
            <a:off x="5035126" y="0"/>
            <a:ext cx="7156874" cy="686095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411FFB-CB34-4DEB-925C-A51BF409C6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713273" y="5339267"/>
            <a:ext cx="2712084" cy="24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7" name="Moon 16">
            <a:extLst>
              <a:ext uri="{FF2B5EF4-FFF2-40B4-BE49-F238E27FC236}">
                <a16:creationId xmlns:a16="http://schemas.microsoft.com/office/drawing/2014/main" id="{7FBCA0E2-D9A0-46A6-A0CB-17A6C84A96CC}"/>
              </a:ext>
            </a:extLst>
          </p:cNvPr>
          <p:cNvSpPr/>
          <p:nvPr userDrawn="1"/>
        </p:nvSpPr>
        <p:spPr>
          <a:xfrm>
            <a:off x="3710192" y="-144380"/>
            <a:ext cx="4578493" cy="7170821"/>
          </a:xfrm>
          <a:custGeom>
            <a:avLst/>
            <a:gdLst>
              <a:gd name="connsiteX0" fmla="*/ 5425641 w 5425641"/>
              <a:gd name="connsiteY0" fmla="*/ 8510073 h 8510073"/>
              <a:gd name="connsiteX1" fmla="*/ 0 w 5425641"/>
              <a:gd name="connsiteY1" fmla="*/ 4255036 h 8510073"/>
              <a:gd name="connsiteX2" fmla="*/ 5425641 w 5425641"/>
              <a:gd name="connsiteY2" fmla="*/ -1 h 8510073"/>
              <a:gd name="connsiteX3" fmla="*/ 2712821 w 5425641"/>
              <a:gd name="connsiteY3" fmla="*/ 4255036 h 8510073"/>
              <a:gd name="connsiteX4" fmla="*/ 5425641 w 5425641"/>
              <a:gd name="connsiteY4" fmla="*/ 8510073 h 8510073"/>
              <a:gd name="connsiteX0" fmla="*/ 4835706 w 5429264"/>
              <a:gd name="connsiteY0" fmla="*/ 7707969 h 7707969"/>
              <a:gd name="connsiteX1" fmla="*/ 3623 w 5429264"/>
              <a:gd name="connsiteY1" fmla="*/ 4255037 h 7707969"/>
              <a:gd name="connsiteX2" fmla="*/ 5429264 w 5429264"/>
              <a:gd name="connsiteY2" fmla="*/ 0 h 7707969"/>
              <a:gd name="connsiteX3" fmla="*/ 2716444 w 5429264"/>
              <a:gd name="connsiteY3" fmla="*/ 4255037 h 7707969"/>
              <a:gd name="connsiteX4" fmla="*/ 4835706 w 5429264"/>
              <a:gd name="connsiteY4" fmla="*/ 7707969 h 7707969"/>
              <a:gd name="connsiteX0" fmla="*/ 4833660 w 5218671"/>
              <a:gd name="connsiteY0" fmla="*/ 7050243 h 7050243"/>
              <a:gd name="connsiteX1" fmla="*/ 1577 w 5218671"/>
              <a:gd name="connsiteY1" fmla="*/ 3597311 h 7050243"/>
              <a:gd name="connsiteX2" fmla="*/ 5218671 w 5218671"/>
              <a:gd name="connsiteY2" fmla="*/ 0 h 7050243"/>
              <a:gd name="connsiteX3" fmla="*/ 2714398 w 5218671"/>
              <a:gd name="connsiteY3" fmla="*/ 3597311 h 7050243"/>
              <a:gd name="connsiteX4" fmla="*/ 4833660 w 5218671"/>
              <a:gd name="connsiteY4" fmla="*/ 7050243 h 7050243"/>
              <a:gd name="connsiteX0" fmla="*/ 3616913 w 4001924"/>
              <a:gd name="connsiteY0" fmla="*/ 7050243 h 7050243"/>
              <a:gd name="connsiteX1" fmla="*/ 4030 w 4001924"/>
              <a:gd name="connsiteY1" fmla="*/ 3661480 h 7050243"/>
              <a:gd name="connsiteX2" fmla="*/ 4001924 w 4001924"/>
              <a:gd name="connsiteY2" fmla="*/ 0 h 7050243"/>
              <a:gd name="connsiteX3" fmla="*/ 1497651 w 4001924"/>
              <a:gd name="connsiteY3" fmla="*/ 3597311 h 7050243"/>
              <a:gd name="connsiteX4" fmla="*/ 3616913 w 4001924"/>
              <a:gd name="connsiteY4" fmla="*/ 7050243 h 7050243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4343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366006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366006 w 3998616"/>
              <a:gd name="connsiteY3" fmla="*/ 3622094 h 7141941"/>
              <a:gd name="connsiteX4" fmla="*/ 3613605 w 3998616"/>
              <a:gd name="connsiteY4" fmla="*/ 7075026 h 7141941"/>
              <a:gd name="connsiteX0" fmla="*/ 3613605 w 3998616"/>
              <a:gd name="connsiteY0" fmla="*/ 7075026 h 7141941"/>
              <a:gd name="connsiteX1" fmla="*/ 722 w 3998616"/>
              <a:gd name="connsiteY1" fmla="*/ 3686263 h 7141941"/>
              <a:gd name="connsiteX2" fmla="*/ 3998616 w 3998616"/>
              <a:gd name="connsiteY2" fmla="*/ 24783 h 7141941"/>
              <a:gd name="connsiteX3" fmla="*/ 1492099 w 3998616"/>
              <a:gd name="connsiteY3" fmla="*/ 3622094 h 7141941"/>
              <a:gd name="connsiteX4" fmla="*/ 3613605 w 3998616"/>
              <a:gd name="connsiteY4" fmla="*/ 7075026 h 714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616" h="7141941">
                <a:moveTo>
                  <a:pt x="3613605" y="7075026"/>
                </a:moveTo>
                <a:cubicBezTo>
                  <a:pt x="617106" y="7075026"/>
                  <a:pt x="32806" y="7909304"/>
                  <a:pt x="722" y="3686263"/>
                </a:cubicBezTo>
                <a:cubicBezTo>
                  <a:pt x="-31362" y="-536778"/>
                  <a:pt x="1002117" y="24783"/>
                  <a:pt x="3998616" y="24783"/>
                </a:cubicBezTo>
                <a:cubicBezTo>
                  <a:pt x="2274814" y="580082"/>
                  <a:pt x="1476058" y="2046001"/>
                  <a:pt x="1492099" y="3622094"/>
                </a:cubicBezTo>
                <a:cubicBezTo>
                  <a:pt x="1508140" y="5198187"/>
                  <a:pt x="2034182" y="6583895"/>
                  <a:pt x="3613605" y="7075026"/>
                </a:cubicBezTo>
                <a:close/>
              </a:path>
            </a:pathLst>
          </a:cu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D3448-F841-47DD-8047-727A3FE23252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878" y="2187890"/>
            <a:ext cx="4578493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D3B99-F651-4366-B4D1-336B4AD962B6}"/>
              </a:ext>
            </a:extLst>
          </p:cNvPr>
          <p:cNvSpPr/>
          <p:nvPr userDrawn="1"/>
        </p:nvSpPr>
        <p:spPr>
          <a:xfrm>
            <a:off x="609600" y="262732"/>
            <a:ext cx="4973053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739" y="428948"/>
            <a:ext cx="4578493" cy="1041036"/>
          </a:xfrm>
        </p:spPr>
        <p:txBody>
          <a:bodyPr anchor="b"/>
          <a:lstStyle>
            <a:lvl1pPr>
              <a:defRPr/>
            </a:lvl1pPr>
          </a:lstStyle>
          <a:p>
            <a:r>
              <a:rPr lang="sv-SE" dirty="0"/>
              <a:t>A</a:t>
            </a:r>
            <a:r>
              <a:rPr lang="en-FI" dirty="0"/>
              <a:t> </a:t>
            </a:r>
            <a:r>
              <a:rPr lang="sv-SE" dirty="0" err="1"/>
              <a:t>Slide</a:t>
            </a:r>
            <a:r>
              <a:rPr lang="en-FI" dirty="0"/>
              <a:t>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229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15A44F-8AE3-4CFD-893B-33EF4D71D23D}"/>
              </a:ext>
            </a:extLst>
          </p:cNvPr>
          <p:cNvSpPr/>
          <p:nvPr userDrawn="1"/>
        </p:nvSpPr>
        <p:spPr>
          <a:xfrm>
            <a:off x="0" y="5305425"/>
            <a:ext cx="12192000" cy="1552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5AAFA-BE16-4DE9-85E6-53D7FEF6494F}"/>
              </a:ext>
            </a:extLst>
          </p:cNvPr>
          <p:cNvSpPr/>
          <p:nvPr userDrawn="1"/>
        </p:nvSpPr>
        <p:spPr>
          <a:xfrm>
            <a:off x="0" y="5305425"/>
            <a:ext cx="12192000" cy="1552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0794" y="1081196"/>
            <a:ext cx="9144000" cy="1634807"/>
          </a:xfrm>
        </p:spPr>
        <p:txBody>
          <a:bodyPr anchor="b">
            <a:normAutofit/>
          </a:bodyPr>
          <a:lstStyle>
            <a:lvl1pPr algn="l">
              <a:defRPr sz="5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/>
              <a:t>Title of the presentation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47E8E-F95A-4077-BC41-F66E97F591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5183" y="2781832"/>
            <a:ext cx="8359611" cy="882236"/>
          </a:xfrm>
        </p:spPr>
        <p:txBody>
          <a:bodyPr anchor="ctr"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FI" sz="2400" spc="300" dirty="0">
                <a:solidFill>
                  <a:srgbClr val="42453D"/>
                </a:solidFill>
                <a:latin typeface="Lato" panose="020F0502020204030203" pitchFamily="34" charset="0"/>
              </a:rPr>
              <a:t>Subtitle</a:t>
            </a:r>
            <a:endParaRPr lang="sv-SE" spc="300" dirty="0">
              <a:solidFill>
                <a:srgbClr val="42453D"/>
              </a:solidFill>
              <a:latin typeface="Lato" panose="020F0502020204030203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FE5B4F-62E1-46BB-B812-3DA5D7142C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77" y="3916155"/>
            <a:ext cx="2521363" cy="2521363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3668A1D-EE9B-4A9C-9B84-F937EF7361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8454" y="4610194"/>
            <a:ext cx="7381522" cy="695231"/>
          </a:xfrm>
        </p:spPr>
        <p:txBody>
          <a:bodyPr anchor="b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1"/>
            <a:r>
              <a:rPr lang="en-FI" dirty="0" err="1"/>
              <a:t>Nimi</a:t>
            </a:r>
            <a:r>
              <a:rPr lang="en-FI" dirty="0"/>
              <a:t> 1, </a:t>
            </a:r>
            <a:r>
              <a:rPr lang="en-FI" dirty="0" err="1"/>
              <a:t>Nimi</a:t>
            </a:r>
            <a:r>
              <a:rPr lang="en-FI" dirty="0"/>
              <a:t> 2</a:t>
            </a:r>
            <a:endParaRPr lang="sv-S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92BC912-D420-4746-A4EA-DD4781A835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8454" y="4026091"/>
            <a:ext cx="7381522" cy="449656"/>
          </a:xfrm>
        </p:spPr>
        <p:txBody>
          <a:bodyPr anchor="b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1"/>
            <a:r>
              <a:rPr lang="en-FI" dirty="0"/>
              <a:t>01.01.2021</a:t>
            </a:r>
          </a:p>
        </p:txBody>
      </p:sp>
    </p:spTree>
    <p:extLst>
      <p:ext uri="{BB962C8B-B14F-4D97-AF65-F5344CB8AC3E}">
        <p14:creationId xmlns:p14="http://schemas.microsoft.com/office/powerpoint/2010/main" val="3273302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group of people eating food&#10;&#10;Description automatically generated with medium confidence">
            <a:extLst>
              <a:ext uri="{FF2B5EF4-FFF2-40B4-BE49-F238E27FC236}">
                <a16:creationId xmlns:a16="http://schemas.microsoft.com/office/drawing/2014/main" id="{44C13C31-8080-4E94-B667-0059EEBBD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b="7372"/>
          <a:stretch/>
        </p:blipFill>
        <p:spPr>
          <a:xfrm>
            <a:off x="4257939" y="1880436"/>
            <a:ext cx="3781949" cy="48089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C82E7E-86F3-4FF9-8D80-B5FEBE369F36}"/>
              </a:ext>
            </a:extLst>
          </p:cNvPr>
          <p:cNvSpPr/>
          <p:nvPr userDrawn="1"/>
        </p:nvSpPr>
        <p:spPr>
          <a:xfrm>
            <a:off x="401053" y="304800"/>
            <a:ext cx="3681570" cy="6553199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09C475-1341-4E22-98AB-9243050C8E4B}"/>
              </a:ext>
            </a:extLst>
          </p:cNvPr>
          <p:cNvSpPr txBox="1">
            <a:spLocks/>
          </p:cNvSpPr>
          <p:nvPr userDrawn="1"/>
        </p:nvSpPr>
        <p:spPr>
          <a:xfrm>
            <a:off x="5240655" y="6440041"/>
            <a:ext cx="2868722" cy="245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Kuva: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84695" y="1876456"/>
            <a:ext cx="3189062" cy="48089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382E-4804-45D7-B46F-0DFB6FDAFA04}" type="datetimeyyyy">
              <a:rPr lang="sv-SE" smtClean="0"/>
              <a:t>2025</a:t>
            </a:fld>
            <a:endParaRPr lang="sv-S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5BD1D6-FC69-416D-961E-2264BCD82F5F}"/>
              </a:ext>
            </a:extLst>
          </p:cNvPr>
          <p:cNvSpPr/>
          <p:nvPr userDrawn="1"/>
        </p:nvSpPr>
        <p:spPr>
          <a:xfrm>
            <a:off x="4257940" y="304800"/>
            <a:ext cx="7391135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5E1CEBE-E158-4F05-AE78-C4DD94475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8243" y="577516"/>
            <a:ext cx="3099778" cy="5609109"/>
          </a:xfrm>
        </p:spPr>
        <p:txBody>
          <a:bodyPr anchor="ctr">
            <a:normAutofit/>
          </a:bodyPr>
          <a:lstStyle>
            <a:lvl1pPr marL="0" indent="0">
              <a:buNone/>
              <a:defRPr sz="2800" b="0" spc="3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 err="1"/>
              <a:t>Tiivistelmä</a:t>
            </a:r>
            <a:r>
              <a:rPr lang="en-FI" dirty="0"/>
              <a:t> </a:t>
            </a:r>
            <a:r>
              <a:rPr lang="en-FI" dirty="0" err="1"/>
              <a:t>pääasioista</a:t>
            </a:r>
            <a:r>
              <a:rPr lang="en-FI" dirty="0"/>
              <a:t>, </a:t>
            </a:r>
            <a:r>
              <a:rPr lang="en-FI" dirty="0" err="1"/>
              <a:t>esityksen</a:t>
            </a:r>
            <a:r>
              <a:rPr lang="en-FI" dirty="0"/>
              <a:t> </a:t>
            </a:r>
            <a:r>
              <a:rPr lang="en-FI" dirty="0" err="1"/>
              <a:t>kulku</a:t>
            </a:r>
            <a:r>
              <a:rPr lang="en-FI" dirty="0"/>
              <a:t> </a:t>
            </a:r>
            <a:r>
              <a:rPr lang="en-FI" dirty="0" err="1"/>
              <a:t>tms</a:t>
            </a:r>
            <a:r>
              <a:rPr lang="en-FI" dirty="0"/>
              <a:t>.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D9B7A5-BB05-405E-87BB-139C5803D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190" y="376646"/>
            <a:ext cx="7235265" cy="1250374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5848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group of people eating food&#10;&#10;Description automatically generated with medium confidence">
            <a:extLst>
              <a:ext uri="{FF2B5EF4-FFF2-40B4-BE49-F238E27FC236}">
                <a16:creationId xmlns:a16="http://schemas.microsoft.com/office/drawing/2014/main" id="{44C13C31-8080-4E94-B667-0059EEBBD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b="7372"/>
          <a:stretch/>
        </p:blipFill>
        <p:spPr>
          <a:xfrm>
            <a:off x="4257939" y="1880436"/>
            <a:ext cx="3781949" cy="48089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C82E7E-86F3-4FF9-8D80-B5FEBE369F36}"/>
              </a:ext>
            </a:extLst>
          </p:cNvPr>
          <p:cNvSpPr/>
          <p:nvPr userDrawn="1"/>
        </p:nvSpPr>
        <p:spPr>
          <a:xfrm>
            <a:off x="401053" y="304800"/>
            <a:ext cx="3681570" cy="6553199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09C475-1341-4E22-98AB-9243050C8E4B}"/>
              </a:ext>
            </a:extLst>
          </p:cNvPr>
          <p:cNvSpPr txBox="1">
            <a:spLocks/>
          </p:cNvSpPr>
          <p:nvPr userDrawn="1"/>
        </p:nvSpPr>
        <p:spPr>
          <a:xfrm>
            <a:off x="5240655" y="6440041"/>
            <a:ext cx="2868722" cy="245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84695" y="1876456"/>
            <a:ext cx="3189062" cy="48089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615ED-7625-4210-A73F-DE4480A76446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5BD1D6-FC69-416D-961E-2264BCD82F5F}"/>
              </a:ext>
            </a:extLst>
          </p:cNvPr>
          <p:cNvSpPr/>
          <p:nvPr userDrawn="1"/>
        </p:nvSpPr>
        <p:spPr>
          <a:xfrm>
            <a:off x="4344320" y="304800"/>
            <a:ext cx="7391135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8103BF1-5B4C-422C-AD47-6404015AC7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8243" y="577516"/>
            <a:ext cx="3099778" cy="5609109"/>
          </a:xfrm>
        </p:spPr>
        <p:txBody>
          <a:bodyPr anchor="ctr">
            <a:normAutofit/>
          </a:bodyPr>
          <a:lstStyle>
            <a:lvl1pPr marL="0" indent="0">
              <a:buNone/>
              <a:defRPr sz="2800" b="0" spc="3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/>
              <a:t>A summary of the main points or agenda etc.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190" y="376646"/>
            <a:ext cx="7235265" cy="1250374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118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lu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4DCD8-3623-4C56-9ADC-5D08EA72DBB3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D3448-F841-47DD-8047-727A3FE23252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42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878" y="2187890"/>
            <a:ext cx="4578493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D3B99-F651-4366-B4D1-336B4AD962B6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739" y="428948"/>
            <a:ext cx="4578493" cy="1041036"/>
          </a:xfrm>
        </p:spPr>
        <p:txBody>
          <a:bodyPr anchor="b"/>
          <a:lstStyle/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D0D5A8D-83CC-41D2-BA03-2CCDCA02CC8D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583238" y="2187575"/>
            <a:ext cx="6062662" cy="383698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>
              <a:defRPr/>
            </a:lvl1pPr>
          </a:lstStyle>
          <a:p>
            <a:r>
              <a:rPr lang="en-FI" dirty="0" err="1"/>
              <a:t>Lisää</a:t>
            </a:r>
            <a:r>
              <a:rPr lang="en-FI" dirty="0"/>
              <a:t> </a:t>
            </a:r>
            <a:r>
              <a:rPr lang="en-FI" dirty="0" err="1"/>
              <a:t>taulukko</a:t>
            </a:r>
            <a:r>
              <a:rPr lang="en-FI" dirty="0"/>
              <a:t> </a:t>
            </a:r>
            <a:r>
              <a:rPr lang="en-FI" dirty="0" err="1"/>
              <a:t>tähän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658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D117-CCB1-4FEA-8D9B-7FCD48029A72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D3448-F841-47DD-8047-727A3FE23252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42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878" y="2187890"/>
            <a:ext cx="4578493" cy="3836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D3B99-F651-4366-B4D1-336B4AD962B6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739" y="428948"/>
            <a:ext cx="4578493" cy="1041036"/>
          </a:xfrm>
        </p:spPr>
        <p:txBody>
          <a:bodyPr anchor="b"/>
          <a:lstStyle>
            <a:lvl1pPr>
              <a:defRPr/>
            </a:lvl1pPr>
          </a:lstStyle>
          <a:p>
            <a:r>
              <a:rPr lang="sv-SE" dirty="0"/>
              <a:t>A</a:t>
            </a:r>
            <a:r>
              <a:rPr lang="en-FI" dirty="0"/>
              <a:t> </a:t>
            </a:r>
            <a:r>
              <a:rPr lang="sv-SE" dirty="0" err="1"/>
              <a:t>Slide</a:t>
            </a:r>
            <a:r>
              <a:rPr lang="en-FI" dirty="0"/>
              <a:t> Title</a:t>
            </a:r>
            <a:endParaRPr lang="sv-SE" dirty="0"/>
          </a:p>
        </p:txBody>
      </p:sp>
      <p:sp>
        <p:nvSpPr>
          <p:cNvPr id="12" name="Table Placeholder 4">
            <a:extLst>
              <a:ext uri="{FF2B5EF4-FFF2-40B4-BE49-F238E27FC236}">
                <a16:creationId xmlns:a16="http://schemas.microsoft.com/office/drawing/2014/main" id="{3DFF8C3A-AD8A-4056-AACA-EDABD579A874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5583238" y="2187575"/>
            <a:ext cx="6062662" cy="383698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en-FI" dirty="0"/>
              <a:t>Add table here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8561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A80DB-FB0D-4FF8-817A-35903A6C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900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C4714-DB0E-45F5-9613-2A34F687FD13}"/>
              </a:ext>
            </a:extLst>
          </p:cNvPr>
          <p:cNvSpPr/>
          <p:nvPr userDrawn="1"/>
        </p:nvSpPr>
        <p:spPr>
          <a:xfrm>
            <a:off x="10982325" y="0"/>
            <a:ext cx="895350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6341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C4714-DB0E-45F5-9613-2A34F687FD13}"/>
              </a:ext>
            </a:extLst>
          </p:cNvPr>
          <p:cNvSpPr/>
          <p:nvPr userDrawn="1"/>
        </p:nvSpPr>
        <p:spPr>
          <a:xfrm>
            <a:off x="10982325" y="0"/>
            <a:ext cx="895350" cy="68580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3045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06BFC9-B27E-4C99-A44C-9540E773EF69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CF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2708A-E2FF-47FA-ADC8-5885332D3584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69431"/>
            <a:ext cx="10515600" cy="41075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0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06BFC9-B27E-4C99-A44C-9540E773EF69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CF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2708A-E2FF-47FA-ADC8-5885332D3584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69431"/>
            <a:ext cx="10515600" cy="41075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F</a:t>
            </a:r>
            <a:r>
              <a:rPr lang="en-FI" dirty="0" err="1"/>
              <a:t>irst</a:t>
            </a:r>
            <a:r>
              <a:rPr lang="en-FI" dirty="0"/>
              <a:t>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4446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28D44-690B-42B8-839B-13B51D24B311}"/>
              </a:ext>
            </a:extLst>
          </p:cNvPr>
          <p:cNvSpPr/>
          <p:nvPr userDrawn="1"/>
        </p:nvSpPr>
        <p:spPr>
          <a:xfrm rot="16200000">
            <a:off x="5505450" y="171450"/>
            <a:ext cx="1181100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9A78AE2-CB67-4F1F-94B8-BFAA7E8F5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236" y="5802104"/>
            <a:ext cx="930690" cy="9306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C85DFF-0C65-416C-BE17-FE08051E7AD6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276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">
    <p:bg>
      <p:bgPr>
        <a:solidFill>
          <a:srgbClr val="3CA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ata 27">
            <a:extLst>
              <a:ext uri="{FF2B5EF4-FFF2-40B4-BE49-F238E27FC236}">
                <a16:creationId xmlns:a16="http://schemas.microsoft.com/office/drawing/2014/main" id="{DF1B2DBC-3EDD-44BD-8AF8-897E15A98FB1}"/>
              </a:ext>
            </a:extLst>
          </p:cNvPr>
          <p:cNvSpPr/>
          <p:nvPr userDrawn="1"/>
        </p:nvSpPr>
        <p:spPr>
          <a:xfrm>
            <a:off x="6657975" y="0"/>
            <a:ext cx="4905375" cy="6858000"/>
          </a:xfrm>
          <a:prstGeom prst="flowChartInputOutput">
            <a:avLst/>
          </a:prstGeom>
          <a:solidFill>
            <a:srgbClr val="22924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F86C2CE-F191-440B-B70B-0EEFEE8E03E7}"/>
              </a:ext>
            </a:extLst>
          </p:cNvPr>
          <p:cNvSpPr/>
          <p:nvPr userDrawn="1"/>
        </p:nvSpPr>
        <p:spPr>
          <a:xfrm rot="10800000">
            <a:off x="10430131" y="0"/>
            <a:ext cx="3139986" cy="6858000"/>
          </a:xfrm>
          <a:prstGeom prst="triangle">
            <a:avLst/>
          </a:prstGeom>
          <a:solidFill>
            <a:srgbClr val="EAEDE5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2D5E3-FE9E-4EFA-9A41-70E9179847EF}"/>
              </a:ext>
            </a:extLst>
          </p:cNvPr>
          <p:cNvSpPr/>
          <p:nvPr userDrawn="1"/>
        </p:nvSpPr>
        <p:spPr>
          <a:xfrm>
            <a:off x="628650" y="-109183"/>
            <a:ext cx="2035575" cy="2566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0" dir="2220000" sx="102000" sy="102000" algn="ctr" rotWithShape="0">
              <a:srgbClr val="22924F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1" name="Content Placeholder 10" descr="Logo, company name&#10;&#10;Description automatically generated">
            <a:extLst>
              <a:ext uri="{FF2B5EF4-FFF2-40B4-BE49-F238E27FC236}">
                <a16:creationId xmlns:a16="http://schemas.microsoft.com/office/drawing/2014/main" id="{C17468E9-1B20-4D8D-A0D7-724D584DD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2" y="542924"/>
            <a:ext cx="1642275" cy="1642275"/>
          </a:xfrm>
          <a:prstGeom prst="rect">
            <a:avLst/>
          </a:prstGeom>
        </p:spPr>
      </p:pic>
      <p:sp>
        <p:nvSpPr>
          <p:cNvPr id="38" name="Isosceles Triangle 31">
            <a:extLst>
              <a:ext uri="{FF2B5EF4-FFF2-40B4-BE49-F238E27FC236}">
                <a16:creationId xmlns:a16="http://schemas.microsoft.com/office/drawing/2014/main" id="{CFEFB8CE-B863-45A9-AB54-1A0EE92153C2}"/>
              </a:ext>
            </a:extLst>
          </p:cNvPr>
          <p:cNvSpPr/>
          <p:nvPr userDrawn="1"/>
        </p:nvSpPr>
        <p:spPr>
          <a:xfrm>
            <a:off x="7058025" y="-9961"/>
            <a:ext cx="3752850" cy="6867961"/>
          </a:xfrm>
          <a:custGeom>
            <a:avLst/>
            <a:gdLst>
              <a:gd name="connsiteX0" fmla="*/ 0 w 3752850"/>
              <a:gd name="connsiteY0" fmla="*/ 8039099 h 8039099"/>
              <a:gd name="connsiteX1" fmla="*/ 1720532 w 3752850"/>
              <a:gd name="connsiteY1" fmla="*/ 0 h 8039099"/>
              <a:gd name="connsiteX2" fmla="*/ 3752850 w 3752850"/>
              <a:gd name="connsiteY2" fmla="*/ 8039099 h 8039099"/>
              <a:gd name="connsiteX3" fmla="*/ 0 w 3752850"/>
              <a:gd name="connsiteY3" fmla="*/ 8039099 h 8039099"/>
              <a:gd name="connsiteX0" fmla="*/ 0 w 3752850"/>
              <a:gd name="connsiteY0" fmla="*/ 8039099 h 8039099"/>
              <a:gd name="connsiteX1" fmla="*/ 1492417 w 3752850"/>
              <a:gd name="connsiteY1" fmla="*/ 1132974 h 8039099"/>
              <a:gd name="connsiteX2" fmla="*/ 1720532 w 3752850"/>
              <a:gd name="connsiteY2" fmla="*/ 0 h 8039099"/>
              <a:gd name="connsiteX3" fmla="*/ 3752850 w 3752850"/>
              <a:gd name="connsiteY3" fmla="*/ 8039099 h 8039099"/>
              <a:gd name="connsiteX4" fmla="*/ 0 w 3752850"/>
              <a:gd name="connsiteY4" fmla="*/ 8039099 h 8039099"/>
              <a:gd name="connsiteX0" fmla="*/ 0 w 3752850"/>
              <a:gd name="connsiteY0" fmla="*/ 8039099 h 8039099"/>
              <a:gd name="connsiteX1" fmla="*/ 1492417 w 3752850"/>
              <a:gd name="connsiteY1" fmla="*/ 1132974 h 8039099"/>
              <a:gd name="connsiteX2" fmla="*/ 1720532 w 3752850"/>
              <a:gd name="connsiteY2" fmla="*/ 0 h 8039099"/>
              <a:gd name="connsiteX3" fmla="*/ 1973680 w 3752850"/>
              <a:gd name="connsiteY3" fmla="*/ 1149016 h 8039099"/>
              <a:gd name="connsiteX4" fmla="*/ 3752850 w 3752850"/>
              <a:gd name="connsiteY4" fmla="*/ 8039099 h 8039099"/>
              <a:gd name="connsiteX5" fmla="*/ 0 w 3752850"/>
              <a:gd name="connsiteY5" fmla="*/ 8039099 h 8039099"/>
              <a:gd name="connsiteX0" fmla="*/ 0 w 3752850"/>
              <a:gd name="connsiteY0" fmla="*/ 6964278 h 6964278"/>
              <a:gd name="connsiteX1" fmla="*/ 1492417 w 3752850"/>
              <a:gd name="connsiteY1" fmla="*/ 58153 h 6964278"/>
              <a:gd name="connsiteX2" fmla="*/ 1784700 w 3752850"/>
              <a:gd name="connsiteY2" fmla="*/ 0 h 6964278"/>
              <a:gd name="connsiteX3" fmla="*/ 1973680 w 3752850"/>
              <a:gd name="connsiteY3" fmla="*/ 74195 h 6964278"/>
              <a:gd name="connsiteX4" fmla="*/ 3752850 w 3752850"/>
              <a:gd name="connsiteY4" fmla="*/ 6964278 h 6964278"/>
              <a:gd name="connsiteX5" fmla="*/ 0 w 3752850"/>
              <a:gd name="connsiteY5" fmla="*/ 6964278 h 6964278"/>
              <a:gd name="connsiteX0" fmla="*/ 0 w 3752850"/>
              <a:gd name="connsiteY0" fmla="*/ 6906125 h 6906125"/>
              <a:gd name="connsiteX1" fmla="*/ 1492417 w 3752850"/>
              <a:gd name="connsiteY1" fmla="*/ 0 h 6906125"/>
              <a:gd name="connsiteX2" fmla="*/ 1784700 w 3752850"/>
              <a:gd name="connsiteY2" fmla="*/ 22058 h 6906125"/>
              <a:gd name="connsiteX3" fmla="*/ 1973680 w 3752850"/>
              <a:gd name="connsiteY3" fmla="*/ 16042 h 6906125"/>
              <a:gd name="connsiteX4" fmla="*/ 3752850 w 3752850"/>
              <a:gd name="connsiteY4" fmla="*/ 6906125 h 6906125"/>
              <a:gd name="connsiteX5" fmla="*/ 0 w 3752850"/>
              <a:gd name="connsiteY5" fmla="*/ 6906125 h 6906125"/>
              <a:gd name="connsiteX0" fmla="*/ 0 w 3752850"/>
              <a:gd name="connsiteY0" fmla="*/ 6906125 h 6906125"/>
              <a:gd name="connsiteX1" fmla="*/ 1492417 w 3752850"/>
              <a:gd name="connsiteY1" fmla="*/ 0 h 6906125"/>
              <a:gd name="connsiteX2" fmla="*/ 1784700 w 3752850"/>
              <a:gd name="connsiteY2" fmla="*/ 22058 h 6906125"/>
              <a:gd name="connsiteX3" fmla="*/ 1973680 w 3752850"/>
              <a:gd name="connsiteY3" fmla="*/ 16042 h 6906125"/>
              <a:gd name="connsiteX4" fmla="*/ 3752850 w 3752850"/>
              <a:gd name="connsiteY4" fmla="*/ 6906125 h 6906125"/>
              <a:gd name="connsiteX5" fmla="*/ 0 w 3752850"/>
              <a:gd name="connsiteY5" fmla="*/ 6906125 h 6906125"/>
              <a:gd name="connsiteX0" fmla="*/ 0 w 3752850"/>
              <a:gd name="connsiteY0" fmla="*/ 6890083 h 6890083"/>
              <a:gd name="connsiteX1" fmla="*/ 1485042 w 3752850"/>
              <a:gd name="connsiteY1" fmla="*/ 28203 h 6890083"/>
              <a:gd name="connsiteX2" fmla="*/ 1784700 w 3752850"/>
              <a:gd name="connsiteY2" fmla="*/ 6016 h 6890083"/>
              <a:gd name="connsiteX3" fmla="*/ 1973680 w 3752850"/>
              <a:gd name="connsiteY3" fmla="*/ 0 h 6890083"/>
              <a:gd name="connsiteX4" fmla="*/ 3752850 w 3752850"/>
              <a:gd name="connsiteY4" fmla="*/ 6890083 h 6890083"/>
              <a:gd name="connsiteX5" fmla="*/ 0 w 3752850"/>
              <a:gd name="connsiteY5" fmla="*/ 6890083 h 6890083"/>
              <a:gd name="connsiteX0" fmla="*/ 0 w 3752850"/>
              <a:gd name="connsiteY0" fmla="*/ 6884067 h 6884067"/>
              <a:gd name="connsiteX1" fmla="*/ 1485042 w 3752850"/>
              <a:gd name="connsiteY1" fmla="*/ 22187 h 6884067"/>
              <a:gd name="connsiteX2" fmla="*/ 1784700 w 3752850"/>
              <a:gd name="connsiteY2" fmla="*/ 0 h 6884067"/>
              <a:gd name="connsiteX3" fmla="*/ 1995802 w 3752850"/>
              <a:gd name="connsiteY3" fmla="*/ 16106 h 6884067"/>
              <a:gd name="connsiteX4" fmla="*/ 3752850 w 3752850"/>
              <a:gd name="connsiteY4" fmla="*/ 6884067 h 6884067"/>
              <a:gd name="connsiteX5" fmla="*/ 0 w 3752850"/>
              <a:gd name="connsiteY5" fmla="*/ 6884067 h 6884067"/>
              <a:gd name="connsiteX0" fmla="*/ 0 w 3752850"/>
              <a:gd name="connsiteY0" fmla="*/ 6867961 h 6867961"/>
              <a:gd name="connsiteX1" fmla="*/ 1485042 w 3752850"/>
              <a:gd name="connsiteY1" fmla="*/ 6081 h 6867961"/>
              <a:gd name="connsiteX2" fmla="*/ 1995802 w 3752850"/>
              <a:gd name="connsiteY2" fmla="*/ 0 h 6867961"/>
              <a:gd name="connsiteX3" fmla="*/ 3752850 w 3752850"/>
              <a:gd name="connsiteY3" fmla="*/ 6867961 h 6867961"/>
              <a:gd name="connsiteX4" fmla="*/ 0 w 3752850"/>
              <a:gd name="connsiteY4" fmla="*/ 6867961 h 6867961"/>
              <a:gd name="connsiteX0" fmla="*/ 0 w 3752850"/>
              <a:gd name="connsiteY0" fmla="*/ 6867961 h 6867961"/>
              <a:gd name="connsiteX1" fmla="*/ 1485042 w 3752850"/>
              <a:gd name="connsiteY1" fmla="*/ 6081 h 6867961"/>
              <a:gd name="connsiteX2" fmla="*/ 1988428 w 3752850"/>
              <a:gd name="connsiteY2" fmla="*/ 0 h 6867961"/>
              <a:gd name="connsiteX3" fmla="*/ 3752850 w 3752850"/>
              <a:gd name="connsiteY3" fmla="*/ 6867961 h 6867961"/>
              <a:gd name="connsiteX4" fmla="*/ 0 w 3752850"/>
              <a:gd name="connsiteY4" fmla="*/ 6867961 h 686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2850" h="6867961">
                <a:moveTo>
                  <a:pt x="0" y="6867961"/>
                </a:moveTo>
                <a:lnTo>
                  <a:pt x="1485042" y="6081"/>
                </a:lnTo>
                <a:lnTo>
                  <a:pt x="1988428" y="0"/>
                </a:lnTo>
                <a:lnTo>
                  <a:pt x="3752850" y="6867961"/>
                </a:lnTo>
                <a:lnTo>
                  <a:pt x="0" y="6867961"/>
                </a:lnTo>
                <a:close/>
              </a:path>
            </a:pathLst>
          </a:custGeom>
          <a:solidFill>
            <a:srgbClr val="3CAF6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63B0F2-E91C-4F70-A117-46FE38BE4BB6}"/>
              </a:ext>
            </a:extLst>
          </p:cNvPr>
          <p:cNvSpPr/>
          <p:nvPr userDrawn="1"/>
        </p:nvSpPr>
        <p:spPr>
          <a:xfrm>
            <a:off x="385761" y="3105148"/>
            <a:ext cx="11420475" cy="3343275"/>
          </a:xfrm>
          <a:prstGeom prst="rect">
            <a:avLst/>
          </a:pr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8298B154-794B-4DA7-BC1E-A776C8B3433E}"/>
              </a:ext>
            </a:extLst>
          </p:cNvPr>
          <p:cNvSpPr/>
          <p:nvPr userDrawn="1"/>
        </p:nvSpPr>
        <p:spPr>
          <a:xfrm flipH="1">
            <a:off x="7108914" y="-1"/>
            <a:ext cx="2466975" cy="6858000"/>
          </a:xfrm>
          <a:prstGeom prst="flowChartInputOutput">
            <a:avLst/>
          </a:prstGeom>
          <a:solidFill>
            <a:srgbClr val="EAEDE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951" y="3105149"/>
            <a:ext cx="10706097" cy="1098794"/>
          </a:xfrm>
        </p:spPr>
        <p:txBody>
          <a:bodyPr anchor="b">
            <a:normAutofit/>
          </a:bodyPr>
          <a:lstStyle>
            <a:lvl1pPr algn="ctr">
              <a:defRPr sz="4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 err="1"/>
              <a:t>Esityksen</a:t>
            </a:r>
            <a:r>
              <a:rPr lang="en-FI" dirty="0"/>
              <a:t> </a:t>
            </a:r>
            <a:r>
              <a:rPr lang="en-FI" dirty="0" err="1"/>
              <a:t>loppu</a:t>
            </a:r>
            <a:endParaRPr lang="sv-S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8897C6-82EC-4066-9366-CB444FD48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2952" y="4476465"/>
            <a:ext cx="10706096" cy="1733265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FI" dirty="0" err="1"/>
              <a:t>Tekstiä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8941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390AA-A561-4D3D-AA30-85F30343E71E}"/>
              </a:ext>
            </a:extLst>
          </p:cNvPr>
          <p:cNvSpPr/>
          <p:nvPr userDrawn="1"/>
        </p:nvSpPr>
        <p:spPr>
          <a:xfrm rot="16200000">
            <a:off x="5505450" y="171450"/>
            <a:ext cx="1181100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410EF5-8844-4A69-8A08-95A42539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237" y="5802104"/>
            <a:ext cx="930690" cy="93069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15D25F-DEE5-4435-9052-DDA8AFCF545D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936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28D44-690B-42B8-839B-13B51D24B311}"/>
              </a:ext>
            </a:extLst>
          </p:cNvPr>
          <p:cNvSpPr/>
          <p:nvPr userDrawn="1"/>
        </p:nvSpPr>
        <p:spPr>
          <a:xfrm rot="16200000">
            <a:off x="5505450" y="171450"/>
            <a:ext cx="1181100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9A78AE2-CB67-4F1F-94B8-BFAA7E8F5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236" y="5802104"/>
            <a:ext cx="930690" cy="9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1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339A-E695-4750-9794-C95693C4783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6390AA-A561-4D3D-AA30-85F30343E71E}"/>
              </a:ext>
            </a:extLst>
          </p:cNvPr>
          <p:cNvSpPr/>
          <p:nvPr userDrawn="1"/>
        </p:nvSpPr>
        <p:spPr>
          <a:xfrm rot="16200000">
            <a:off x="5505450" y="171450"/>
            <a:ext cx="1181100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410EF5-8844-4A69-8A08-95A42539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237" y="5802104"/>
            <a:ext cx="930690" cy="93069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4788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06BFC9-B27E-4C99-A44C-9540E773EF69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42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2708A-E2FF-47FA-ADC8-5885332D3584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F0B328-1117-41BE-A78C-DEC672592B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92835" y="1793081"/>
            <a:ext cx="5160965" cy="1022269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200" baseline="0">
                <a:solidFill>
                  <a:srgbClr val="42453D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 err="1"/>
              <a:t>Alaotsikko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8F3A579-DF8A-40D2-AC6A-1B778B9C44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2836" y="3021390"/>
            <a:ext cx="5160964" cy="33349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6708DE-CD29-4B41-931E-1F90F94B89A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09600" y="1793081"/>
            <a:ext cx="5160965" cy="1022269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200" baseline="0">
                <a:solidFill>
                  <a:srgbClr val="42453D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 err="1"/>
              <a:t>Alaotsikko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C5045EA-7D2B-4B61-9AF8-DDD50F5F5D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1" y="3021390"/>
            <a:ext cx="5160964" cy="33349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5525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06BFC9-B27E-4C99-A44C-9540E773EF69}"/>
              </a:ext>
            </a:extLst>
          </p:cNvPr>
          <p:cNvSpPr/>
          <p:nvPr userDrawn="1"/>
        </p:nvSpPr>
        <p:spPr>
          <a:xfrm rot="5400000">
            <a:off x="-475463" y="758038"/>
            <a:ext cx="1408125" cy="457200"/>
          </a:xfrm>
          <a:prstGeom prst="rect">
            <a:avLst/>
          </a:prstGeom>
          <a:solidFill>
            <a:srgbClr val="42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2708A-E2FF-47FA-ADC8-5885332D3584}"/>
              </a:ext>
            </a:extLst>
          </p:cNvPr>
          <p:cNvSpPr/>
          <p:nvPr userDrawn="1"/>
        </p:nvSpPr>
        <p:spPr>
          <a:xfrm>
            <a:off x="609600" y="262732"/>
            <a:ext cx="11582400" cy="14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44722-CD4D-417C-9EE2-234EDDB21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DAD305-D078-43BF-BA27-10D64681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F0B328-1117-41BE-A78C-DEC672592B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92835" y="1793081"/>
            <a:ext cx="5160965" cy="1022269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200" baseline="0">
                <a:solidFill>
                  <a:srgbClr val="42453D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/>
              <a:t>Subtitle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8F3A579-DF8A-40D2-AC6A-1B778B9C44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2836" y="3021390"/>
            <a:ext cx="5160964" cy="33349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6708DE-CD29-4B41-931E-1F90F94B89A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09600" y="1793081"/>
            <a:ext cx="5160965" cy="1022269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 b="0" spc="200" baseline="0">
                <a:solidFill>
                  <a:srgbClr val="42453D"/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/>
              <a:t>Subtitle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C5045EA-7D2B-4B61-9AF8-DDD50F5F5D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1" y="3021390"/>
            <a:ext cx="5160964" cy="33349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259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ru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8AFC-2ECA-4252-A5DB-67F2C87D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012A-260E-4A85-B115-2268A9C92E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FI" dirty="0" err="1"/>
              <a:t>Lisää</a:t>
            </a:r>
            <a:r>
              <a:rPr lang="en-FI" dirty="0"/>
              <a:t> </a:t>
            </a:r>
            <a:r>
              <a:rPr lang="en-FI" dirty="0" err="1"/>
              <a:t>tekstiä</a:t>
            </a:r>
            <a:r>
              <a:rPr lang="en-FI" dirty="0"/>
              <a:t> tai </a:t>
            </a:r>
            <a:r>
              <a:rPr lang="en-FI" dirty="0" err="1"/>
              <a:t>kuva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DC3D6-1646-490C-A295-E9DD2E39682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94020"/>
            <a:ext cx="3932237" cy="35749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FI" dirty="0" err="1"/>
              <a:t>Tekstiä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A89A8C-B028-46B1-B295-ED8156A5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0303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m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8AFC-2ECA-4252-A5DB-67F2C87D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FI" dirty="0"/>
              <a:t>Title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012A-260E-4A85-B115-2268A9C92E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FI" dirty="0"/>
              <a:t>Add text or picture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DC3D6-1646-490C-A295-E9DD2E39682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94020"/>
            <a:ext cx="3932237" cy="35749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FI" dirty="0"/>
              <a:t>Text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A89A8C-B028-46B1-B295-ED8156A5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98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3CA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ata 27">
            <a:extLst>
              <a:ext uri="{FF2B5EF4-FFF2-40B4-BE49-F238E27FC236}">
                <a16:creationId xmlns:a16="http://schemas.microsoft.com/office/drawing/2014/main" id="{DF1B2DBC-3EDD-44BD-8AF8-897E15A98FB1}"/>
              </a:ext>
            </a:extLst>
          </p:cNvPr>
          <p:cNvSpPr/>
          <p:nvPr userDrawn="1"/>
        </p:nvSpPr>
        <p:spPr>
          <a:xfrm>
            <a:off x="6657975" y="0"/>
            <a:ext cx="4905375" cy="6858000"/>
          </a:xfrm>
          <a:prstGeom prst="flowChartInputOutput">
            <a:avLst/>
          </a:prstGeom>
          <a:solidFill>
            <a:srgbClr val="22924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F86C2CE-F191-440B-B70B-0EEFEE8E03E7}"/>
              </a:ext>
            </a:extLst>
          </p:cNvPr>
          <p:cNvSpPr/>
          <p:nvPr userDrawn="1"/>
        </p:nvSpPr>
        <p:spPr>
          <a:xfrm rot="10800000">
            <a:off x="10430131" y="0"/>
            <a:ext cx="3139986" cy="6858000"/>
          </a:xfrm>
          <a:prstGeom prst="triangle">
            <a:avLst/>
          </a:prstGeom>
          <a:solidFill>
            <a:srgbClr val="EAEDE5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2D5E3-FE9E-4EFA-9A41-70E9179847EF}"/>
              </a:ext>
            </a:extLst>
          </p:cNvPr>
          <p:cNvSpPr/>
          <p:nvPr userDrawn="1"/>
        </p:nvSpPr>
        <p:spPr>
          <a:xfrm>
            <a:off x="628650" y="-109183"/>
            <a:ext cx="2035575" cy="2566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127000" dir="2220000" sx="102000" sy="102000" algn="ctr" rotWithShape="0">
              <a:srgbClr val="22924F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34EFC85-65CF-47E1-894D-C4269C914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0" y="521779"/>
            <a:ext cx="1673373" cy="1673373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1DB8892-8D98-441A-B3B6-D0C5C4707DC5}"/>
              </a:ext>
            </a:extLst>
          </p:cNvPr>
          <p:cNvSpPr/>
          <p:nvPr userDrawn="1"/>
        </p:nvSpPr>
        <p:spPr>
          <a:xfrm>
            <a:off x="7058025" y="-9961"/>
            <a:ext cx="3752850" cy="6867961"/>
          </a:xfrm>
          <a:custGeom>
            <a:avLst/>
            <a:gdLst>
              <a:gd name="connsiteX0" fmla="*/ 0 w 3752850"/>
              <a:gd name="connsiteY0" fmla="*/ 8039099 h 8039099"/>
              <a:gd name="connsiteX1" fmla="*/ 1720532 w 3752850"/>
              <a:gd name="connsiteY1" fmla="*/ 0 h 8039099"/>
              <a:gd name="connsiteX2" fmla="*/ 3752850 w 3752850"/>
              <a:gd name="connsiteY2" fmla="*/ 8039099 h 8039099"/>
              <a:gd name="connsiteX3" fmla="*/ 0 w 3752850"/>
              <a:gd name="connsiteY3" fmla="*/ 8039099 h 8039099"/>
              <a:gd name="connsiteX0" fmla="*/ 0 w 3752850"/>
              <a:gd name="connsiteY0" fmla="*/ 8039099 h 8039099"/>
              <a:gd name="connsiteX1" fmla="*/ 1492417 w 3752850"/>
              <a:gd name="connsiteY1" fmla="*/ 1132974 h 8039099"/>
              <a:gd name="connsiteX2" fmla="*/ 1720532 w 3752850"/>
              <a:gd name="connsiteY2" fmla="*/ 0 h 8039099"/>
              <a:gd name="connsiteX3" fmla="*/ 3752850 w 3752850"/>
              <a:gd name="connsiteY3" fmla="*/ 8039099 h 8039099"/>
              <a:gd name="connsiteX4" fmla="*/ 0 w 3752850"/>
              <a:gd name="connsiteY4" fmla="*/ 8039099 h 8039099"/>
              <a:gd name="connsiteX0" fmla="*/ 0 w 3752850"/>
              <a:gd name="connsiteY0" fmla="*/ 8039099 h 8039099"/>
              <a:gd name="connsiteX1" fmla="*/ 1492417 w 3752850"/>
              <a:gd name="connsiteY1" fmla="*/ 1132974 h 8039099"/>
              <a:gd name="connsiteX2" fmla="*/ 1720532 w 3752850"/>
              <a:gd name="connsiteY2" fmla="*/ 0 h 8039099"/>
              <a:gd name="connsiteX3" fmla="*/ 1973680 w 3752850"/>
              <a:gd name="connsiteY3" fmla="*/ 1149016 h 8039099"/>
              <a:gd name="connsiteX4" fmla="*/ 3752850 w 3752850"/>
              <a:gd name="connsiteY4" fmla="*/ 8039099 h 8039099"/>
              <a:gd name="connsiteX5" fmla="*/ 0 w 3752850"/>
              <a:gd name="connsiteY5" fmla="*/ 8039099 h 8039099"/>
              <a:gd name="connsiteX0" fmla="*/ 0 w 3752850"/>
              <a:gd name="connsiteY0" fmla="*/ 6964278 h 6964278"/>
              <a:gd name="connsiteX1" fmla="*/ 1492417 w 3752850"/>
              <a:gd name="connsiteY1" fmla="*/ 58153 h 6964278"/>
              <a:gd name="connsiteX2" fmla="*/ 1784700 w 3752850"/>
              <a:gd name="connsiteY2" fmla="*/ 0 h 6964278"/>
              <a:gd name="connsiteX3" fmla="*/ 1973680 w 3752850"/>
              <a:gd name="connsiteY3" fmla="*/ 74195 h 6964278"/>
              <a:gd name="connsiteX4" fmla="*/ 3752850 w 3752850"/>
              <a:gd name="connsiteY4" fmla="*/ 6964278 h 6964278"/>
              <a:gd name="connsiteX5" fmla="*/ 0 w 3752850"/>
              <a:gd name="connsiteY5" fmla="*/ 6964278 h 6964278"/>
              <a:gd name="connsiteX0" fmla="*/ 0 w 3752850"/>
              <a:gd name="connsiteY0" fmla="*/ 6906125 h 6906125"/>
              <a:gd name="connsiteX1" fmla="*/ 1492417 w 3752850"/>
              <a:gd name="connsiteY1" fmla="*/ 0 h 6906125"/>
              <a:gd name="connsiteX2" fmla="*/ 1784700 w 3752850"/>
              <a:gd name="connsiteY2" fmla="*/ 22058 h 6906125"/>
              <a:gd name="connsiteX3" fmla="*/ 1973680 w 3752850"/>
              <a:gd name="connsiteY3" fmla="*/ 16042 h 6906125"/>
              <a:gd name="connsiteX4" fmla="*/ 3752850 w 3752850"/>
              <a:gd name="connsiteY4" fmla="*/ 6906125 h 6906125"/>
              <a:gd name="connsiteX5" fmla="*/ 0 w 3752850"/>
              <a:gd name="connsiteY5" fmla="*/ 6906125 h 6906125"/>
              <a:gd name="connsiteX0" fmla="*/ 0 w 3752850"/>
              <a:gd name="connsiteY0" fmla="*/ 6906125 h 6906125"/>
              <a:gd name="connsiteX1" fmla="*/ 1492417 w 3752850"/>
              <a:gd name="connsiteY1" fmla="*/ 0 h 6906125"/>
              <a:gd name="connsiteX2" fmla="*/ 1784700 w 3752850"/>
              <a:gd name="connsiteY2" fmla="*/ 22058 h 6906125"/>
              <a:gd name="connsiteX3" fmla="*/ 1973680 w 3752850"/>
              <a:gd name="connsiteY3" fmla="*/ 16042 h 6906125"/>
              <a:gd name="connsiteX4" fmla="*/ 3752850 w 3752850"/>
              <a:gd name="connsiteY4" fmla="*/ 6906125 h 6906125"/>
              <a:gd name="connsiteX5" fmla="*/ 0 w 3752850"/>
              <a:gd name="connsiteY5" fmla="*/ 6906125 h 6906125"/>
              <a:gd name="connsiteX0" fmla="*/ 0 w 3752850"/>
              <a:gd name="connsiteY0" fmla="*/ 6890083 h 6890083"/>
              <a:gd name="connsiteX1" fmla="*/ 1485042 w 3752850"/>
              <a:gd name="connsiteY1" fmla="*/ 28203 h 6890083"/>
              <a:gd name="connsiteX2" fmla="*/ 1784700 w 3752850"/>
              <a:gd name="connsiteY2" fmla="*/ 6016 h 6890083"/>
              <a:gd name="connsiteX3" fmla="*/ 1973680 w 3752850"/>
              <a:gd name="connsiteY3" fmla="*/ 0 h 6890083"/>
              <a:gd name="connsiteX4" fmla="*/ 3752850 w 3752850"/>
              <a:gd name="connsiteY4" fmla="*/ 6890083 h 6890083"/>
              <a:gd name="connsiteX5" fmla="*/ 0 w 3752850"/>
              <a:gd name="connsiteY5" fmla="*/ 6890083 h 6890083"/>
              <a:gd name="connsiteX0" fmla="*/ 0 w 3752850"/>
              <a:gd name="connsiteY0" fmla="*/ 6884067 h 6884067"/>
              <a:gd name="connsiteX1" fmla="*/ 1485042 w 3752850"/>
              <a:gd name="connsiteY1" fmla="*/ 22187 h 6884067"/>
              <a:gd name="connsiteX2" fmla="*/ 1784700 w 3752850"/>
              <a:gd name="connsiteY2" fmla="*/ 0 h 6884067"/>
              <a:gd name="connsiteX3" fmla="*/ 1995802 w 3752850"/>
              <a:gd name="connsiteY3" fmla="*/ 16106 h 6884067"/>
              <a:gd name="connsiteX4" fmla="*/ 3752850 w 3752850"/>
              <a:gd name="connsiteY4" fmla="*/ 6884067 h 6884067"/>
              <a:gd name="connsiteX5" fmla="*/ 0 w 3752850"/>
              <a:gd name="connsiteY5" fmla="*/ 6884067 h 6884067"/>
              <a:gd name="connsiteX0" fmla="*/ 0 w 3752850"/>
              <a:gd name="connsiteY0" fmla="*/ 6867961 h 6867961"/>
              <a:gd name="connsiteX1" fmla="*/ 1485042 w 3752850"/>
              <a:gd name="connsiteY1" fmla="*/ 6081 h 6867961"/>
              <a:gd name="connsiteX2" fmla="*/ 1995802 w 3752850"/>
              <a:gd name="connsiteY2" fmla="*/ 0 h 6867961"/>
              <a:gd name="connsiteX3" fmla="*/ 3752850 w 3752850"/>
              <a:gd name="connsiteY3" fmla="*/ 6867961 h 6867961"/>
              <a:gd name="connsiteX4" fmla="*/ 0 w 3752850"/>
              <a:gd name="connsiteY4" fmla="*/ 6867961 h 6867961"/>
              <a:gd name="connsiteX0" fmla="*/ 0 w 3752850"/>
              <a:gd name="connsiteY0" fmla="*/ 6867961 h 6867961"/>
              <a:gd name="connsiteX1" fmla="*/ 1485042 w 3752850"/>
              <a:gd name="connsiteY1" fmla="*/ 6081 h 6867961"/>
              <a:gd name="connsiteX2" fmla="*/ 1988428 w 3752850"/>
              <a:gd name="connsiteY2" fmla="*/ 0 h 6867961"/>
              <a:gd name="connsiteX3" fmla="*/ 3752850 w 3752850"/>
              <a:gd name="connsiteY3" fmla="*/ 6867961 h 6867961"/>
              <a:gd name="connsiteX4" fmla="*/ 0 w 3752850"/>
              <a:gd name="connsiteY4" fmla="*/ 6867961 h 686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2850" h="6867961">
                <a:moveTo>
                  <a:pt x="0" y="6867961"/>
                </a:moveTo>
                <a:lnTo>
                  <a:pt x="1485042" y="6081"/>
                </a:lnTo>
                <a:lnTo>
                  <a:pt x="1988428" y="0"/>
                </a:lnTo>
                <a:lnTo>
                  <a:pt x="3752850" y="6867961"/>
                </a:lnTo>
                <a:lnTo>
                  <a:pt x="0" y="6867961"/>
                </a:lnTo>
                <a:close/>
              </a:path>
            </a:pathLst>
          </a:custGeom>
          <a:solidFill>
            <a:srgbClr val="3CAF6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3" name="Flowchart: Data 32">
            <a:extLst>
              <a:ext uri="{FF2B5EF4-FFF2-40B4-BE49-F238E27FC236}">
                <a16:creationId xmlns:a16="http://schemas.microsoft.com/office/drawing/2014/main" id="{8298B154-794B-4DA7-BC1E-A776C8B3433E}"/>
              </a:ext>
            </a:extLst>
          </p:cNvPr>
          <p:cNvSpPr/>
          <p:nvPr userDrawn="1"/>
        </p:nvSpPr>
        <p:spPr>
          <a:xfrm flipH="1">
            <a:off x="7108911" y="0"/>
            <a:ext cx="2466975" cy="6857999"/>
          </a:xfrm>
          <a:prstGeom prst="flowChartInputOutput">
            <a:avLst/>
          </a:prstGeom>
          <a:solidFill>
            <a:srgbClr val="EAEDE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63B0F2-E91C-4F70-A117-46FE38BE4BB6}"/>
              </a:ext>
            </a:extLst>
          </p:cNvPr>
          <p:cNvSpPr/>
          <p:nvPr userDrawn="1"/>
        </p:nvSpPr>
        <p:spPr>
          <a:xfrm>
            <a:off x="385761" y="3105148"/>
            <a:ext cx="11420475" cy="3343275"/>
          </a:xfrm>
          <a:prstGeom prst="rect">
            <a:avLst/>
          </a:pr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951" y="3105149"/>
            <a:ext cx="10706097" cy="1098794"/>
          </a:xfrm>
        </p:spPr>
        <p:txBody>
          <a:bodyPr anchor="b">
            <a:normAutofit/>
          </a:bodyPr>
          <a:lstStyle>
            <a:lvl1pPr algn="ctr">
              <a:defRPr sz="4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/>
              <a:t>End slide</a:t>
            </a:r>
            <a:endParaRPr lang="sv-S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8897C6-82EC-4066-9366-CB444FD48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2952" y="4476465"/>
            <a:ext cx="10706096" cy="1733265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FI" dirty="0"/>
              <a:t>Add 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404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 2">
    <p:bg>
      <p:bgPr>
        <a:solidFill>
          <a:srgbClr val="3CA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eating food&#10;&#10;Description automatically generated with low confidence">
            <a:extLst>
              <a:ext uri="{FF2B5EF4-FFF2-40B4-BE49-F238E27FC236}">
                <a16:creationId xmlns:a16="http://schemas.microsoft.com/office/drawing/2014/main" id="{2A788319-3231-4C1B-9BF3-8D7756E03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/>
          <a:stretch/>
        </p:blipFill>
        <p:spPr>
          <a:xfrm>
            <a:off x="-349540" y="0"/>
            <a:ext cx="12750087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F3C5CD-764E-4C10-9B3A-613F7B129BCB}"/>
              </a:ext>
            </a:extLst>
          </p:cNvPr>
          <p:cNvCxnSpPr>
            <a:cxnSpLocks/>
          </p:cNvCxnSpPr>
          <p:nvPr userDrawn="1"/>
        </p:nvCxnSpPr>
        <p:spPr>
          <a:xfrm>
            <a:off x="-742950" y="-180975"/>
            <a:ext cx="8908382" cy="7496175"/>
          </a:xfrm>
          <a:prstGeom prst="line">
            <a:avLst/>
          </a:prstGeom>
          <a:ln w="146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66B522-3AB3-4D0E-959A-7579B17D8716}"/>
              </a:ext>
            </a:extLst>
          </p:cNvPr>
          <p:cNvSpPr txBox="1">
            <a:spLocks/>
          </p:cNvSpPr>
          <p:nvPr userDrawn="1"/>
        </p:nvSpPr>
        <p:spPr>
          <a:xfrm>
            <a:off x="9407098" y="6517270"/>
            <a:ext cx="2556302" cy="264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Kuva: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3C824D3-F645-4929-BC98-36AF91A33C49}"/>
              </a:ext>
            </a:extLst>
          </p:cNvPr>
          <p:cNvSpPr/>
          <p:nvPr userDrawn="1"/>
        </p:nvSpPr>
        <p:spPr>
          <a:xfrm rot="13194532">
            <a:off x="-3798967" y="2919856"/>
            <a:ext cx="10783225" cy="5362429"/>
          </a:xfrm>
          <a:custGeom>
            <a:avLst/>
            <a:gdLst>
              <a:gd name="connsiteX0" fmla="*/ 0 w 10783225"/>
              <a:gd name="connsiteY0" fmla="*/ 6648450 h 6648450"/>
              <a:gd name="connsiteX1" fmla="*/ 5391613 w 10783225"/>
              <a:gd name="connsiteY1" fmla="*/ 0 h 6648450"/>
              <a:gd name="connsiteX2" fmla="*/ 10783225 w 10783225"/>
              <a:gd name="connsiteY2" fmla="*/ 6648450 h 6648450"/>
              <a:gd name="connsiteX3" fmla="*/ 0 w 10783225"/>
              <a:gd name="connsiteY3" fmla="*/ 6648450 h 6648450"/>
              <a:gd name="connsiteX0" fmla="*/ 0 w 10783225"/>
              <a:gd name="connsiteY0" fmla="*/ 5362428 h 5362428"/>
              <a:gd name="connsiteX1" fmla="*/ 6404493 w 10783225"/>
              <a:gd name="connsiteY1" fmla="*/ 0 h 5362428"/>
              <a:gd name="connsiteX2" fmla="*/ 10783225 w 10783225"/>
              <a:gd name="connsiteY2" fmla="*/ 5362428 h 5362428"/>
              <a:gd name="connsiteX3" fmla="*/ 0 w 10783225"/>
              <a:gd name="connsiteY3" fmla="*/ 5362428 h 5362428"/>
              <a:gd name="connsiteX0" fmla="*/ 0 w 10783225"/>
              <a:gd name="connsiteY0" fmla="*/ 5362428 h 5362428"/>
              <a:gd name="connsiteX1" fmla="*/ 6404493 w 10783225"/>
              <a:gd name="connsiteY1" fmla="*/ 0 h 5362428"/>
              <a:gd name="connsiteX2" fmla="*/ 10783225 w 10783225"/>
              <a:gd name="connsiteY2" fmla="*/ 5362428 h 5362428"/>
              <a:gd name="connsiteX3" fmla="*/ 10316591 w 10783225"/>
              <a:gd name="connsiteY3" fmla="*/ 5362014 h 5362428"/>
              <a:gd name="connsiteX4" fmla="*/ 0 w 10783225"/>
              <a:gd name="connsiteY4" fmla="*/ 5362428 h 5362428"/>
              <a:gd name="connsiteX0" fmla="*/ 0 w 10783225"/>
              <a:gd name="connsiteY0" fmla="*/ 5362428 h 5362429"/>
              <a:gd name="connsiteX1" fmla="*/ 6404493 w 10783225"/>
              <a:gd name="connsiteY1" fmla="*/ 0 h 5362429"/>
              <a:gd name="connsiteX2" fmla="*/ 10783225 w 10783225"/>
              <a:gd name="connsiteY2" fmla="*/ 5362429 h 5362429"/>
              <a:gd name="connsiteX3" fmla="*/ 10316591 w 10783225"/>
              <a:gd name="connsiteY3" fmla="*/ 5362014 h 5362429"/>
              <a:gd name="connsiteX4" fmla="*/ 0 w 10783225"/>
              <a:gd name="connsiteY4" fmla="*/ 5362428 h 536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3225" h="5362429">
                <a:moveTo>
                  <a:pt x="0" y="5362428"/>
                </a:moveTo>
                <a:lnTo>
                  <a:pt x="6404493" y="0"/>
                </a:lnTo>
                <a:lnTo>
                  <a:pt x="10783225" y="5362429"/>
                </a:lnTo>
                <a:lnTo>
                  <a:pt x="10316591" y="5362014"/>
                </a:lnTo>
                <a:lnTo>
                  <a:pt x="0" y="5362428"/>
                </a:lnTo>
                <a:close/>
              </a:path>
            </a:pathLst>
          </a:cu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48892" y="4329845"/>
            <a:ext cx="5635292" cy="1889980"/>
          </a:xfrm>
        </p:spPr>
        <p:txBody>
          <a:bodyPr anchor="t">
            <a:normAutofit/>
          </a:bodyPr>
          <a:lstStyle>
            <a:lvl1pPr algn="l">
              <a:defRPr sz="4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 err="1"/>
              <a:t>Esityksen</a:t>
            </a:r>
            <a:r>
              <a:rPr lang="en-FI" dirty="0"/>
              <a:t> </a:t>
            </a:r>
            <a:r>
              <a:rPr lang="en-FI" dirty="0" err="1"/>
              <a:t>loppu</a:t>
            </a:r>
            <a:endParaRPr lang="sv-S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8897C6-82EC-4066-9366-CB444FD48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48892" y="2528155"/>
            <a:ext cx="3421481" cy="1713646"/>
          </a:xfrm>
        </p:spPr>
        <p:txBody>
          <a:bodyPr anchor="b"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FI" dirty="0" err="1"/>
              <a:t>Tekstiä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33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solidFill>
          <a:srgbClr val="3CA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eating food&#10;&#10;Description automatically generated with low confidence">
            <a:extLst>
              <a:ext uri="{FF2B5EF4-FFF2-40B4-BE49-F238E27FC236}">
                <a16:creationId xmlns:a16="http://schemas.microsoft.com/office/drawing/2014/main" id="{2A788319-3231-4C1B-9BF3-8D7756E03F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/>
          <a:stretch/>
        </p:blipFill>
        <p:spPr>
          <a:xfrm>
            <a:off x="-349540" y="0"/>
            <a:ext cx="12750087" cy="685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F3C5CD-764E-4C10-9B3A-613F7B129BCB}"/>
              </a:ext>
            </a:extLst>
          </p:cNvPr>
          <p:cNvCxnSpPr>
            <a:cxnSpLocks/>
          </p:cNvCxnSpPr>
          <p:nvPr userDrawn="1"/>
        </p:nvCxnSpPr>
        <p:spPr>
          <a:xfrm>
            <a:off x="-742950" y="-180975"/>
            <a:ext cx="8908382" cy="7496175"/>
          </a:xfrm>
          <a:prstGeom prst="line">
            <a:avLst/>
          </a:prstGeom>
          <a:ln w="146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66B522-3AB3-4D0E-959A-7579B17D8716}"/>
              </a:ext>
            </a:extLst>
          </p:cNvPr>
          <p:cNvSpPr txBox="1">
            <a:spLocks/>
          </p:cNvSpPr>
          <p:nvPr userDrawn="1"/>
        </p:nvSpPr>
        <p:spPr>
          <a:xfrm>
            <a:off x="9407098" y="6517270"/>
            <a:ext cx="2556302" cy="264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Photo: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Mirja</a:t>
            </a:r>
            <a:r>
              <a:rPr lang="en-FI" sz="1100" dirty="0">
                <a:solidFill>
                  <a:schemeClr val="bg1"/>
                </a:solidFill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solidFill>
                  <a:schemeClr val="bg1"/>
                </a:solidFill>
                <a:latin typeface="Lato" panose="020F0502020204030203" pitchFamily="34" charset="0"/>
              </a:rPr>
              <a:t>Tarinakuva</a:t>
            </a:r>
            <a:endParaRPr lang="sv-SE" sz="1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3C824D3-F645-4929-BC98-36AF91A33C49}"/>
              </a:ext>
            </a:extLst>
          </p:cNvPr>
          <p:cNvSpPr/>
          <p:nvPr userDrawn="1"/>
        </p:nvSpPr>
        <p:spPr>
          <a:xfrm rot="13194532">
            <a:off x="-3798967" y="2919856"/>
            <a:ext cx="10783225" cy="5362429"/>
          </a:xfrm>
          <a:custGeom>
            <a:avLst/>
            <a:gdLst>
              <a:gd name="connsiteX0" fmla="*/ 0 w 10783225"/>
              <a:gd name="connsiteY0" fmla="*/ 6648450 h 6648450"/>
              <a:gd name="connsiteX1" fmla="*/ 5391613 w 10783225"/>
              <a:gd name="connsiteY1" fmla="*/ 0 h 6648450"/>
              <a:gd name="connsiteX2" fmla="*/ 10783225 w 10783225"/>
              <a:gd name="connsiteY2" fmla="*/ 6648450 h 6648450"/>
              <a:gd name="connsiteX3" fmla="*/ 0 w 10783225"/>
              <a:gd name="connsiteY3" fmla="*/ 6648450 h 6648450"/>
              <a:gd name="connsiteX0" fmla="*/ 0 w 10783225"/>
              <a:gd name="connsiteY0" fmla="*/ 5362428 h 5362428"/>
              <a:gd name="connsiteX1" fmla="*/ 6404493 w 10783225"/>
              <a:gd name="connsiteY1" fmla="*/ 0 h 5362428"/>
              <a:gd name="connsiteX2" fmla="*/ 10783225 w 10783225"/>
              <a:gd name="connsiteY2" fmla="*/ 5362428 h 5362428"/>
              <a:gd name="connsiteX3" fmla="*/ 0 w 10783225"/>
              <a:gd name="connsiteY3" fmla="*/ 5362428 h 5362428"/>
              <a:gd name="connsiteX0" fmla="*/ 0 w 10783225"/>
              <a:gd name="connsiteY0" fmla="*/ 5362428 h 5362428"/>
              <a:gd name="connsiteX1" fmla="*/ 6404493 w 10783225"/>
              <a:gd name="connsiteY1" fmla="*/ 0 h 5362428"/>
              <a:gd name="connsiteX2" fmla="*/ 10783225 w 10783225"/>
              <a:gd name="connsiteY2" fmla="*/ 5362428 h 5362428"/>
              <a:gd name="connsiteX3" fmla="*/ 10316591 w 10783225"/>
              <a:gd name="connsiteY3" fmla="*/ 5362014 h 5362428"/>
              <a:gd name="connsiteX4" fmla="*/ 0 w 10783225"/>
              <a:gd name="connsiteY4" fmla="*/ 5362428 h 5362428"/>
              <a:gd name="connsiteX0" fmla="*/ 0 w 10783225"/>
              <a:gd name="connsiteY0" fmla="*/ 5362428 h 5362429"/>
              <a:gd name="connsiteX1" fmla="*/ 6404493 w 10783225"/>
              <a:gd name="connsiteY1" fmla="*/ 0 h 5362429"/>
              <a:gd name="connsiteX2" fmla="*/ 10783225 w 10783225"/>
              <a:gd name="connsiteY2" fmla="*/ 5362429 h 5362429"/>
              <a:gd name="connsiteX3" fmla="*/ 10316591 w 10783225"/>
              <a:gd name="connsiteY3" fmla="*/ 5362014 h 5362429"/>
              <a:gd name="connsiteX4" fmla="*/ 0 w 10783225"/>
              <a:gd name="connsiteY4" fmla="*/ 5362428 h 536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3225" h="5362429">
                <a:moveTo>
                  <a:pt x="0" y="5362428"/>
                </a:moveTo>
                <a:lnTo>
                  <a:pt x="6404493" y="0"/>
                </a:lnTo>
                <a:lnTo>
                  <a:pt x="10783225" y="5362429"/>
                </a:lnTo>
                <a:lnTo>
                  <a:pt x="10316591" y="5362014"/>
                </a:lnTo>
                <a:lnTo>
                  <a:pt x="0" y="5362428"/>
                </a:lnTo>
                <a:close/>
              </a:path>
            </a:pathLst>
          </a:custGeom>
          <a:solidFill>
            <a:srgbClr val="EA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6B7E6-6547-4AD7-A87C-91737A91CD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48892" y="4329845"/>
            <a:ext cx="5635292" cy="1889980"/>
          </a:xfrm>
        </p:spPr>
        <p:txBody>
          <a:bodyPr anchor="t">
            <a:normAutofit/>
          </a:bodyPr>
          <a:lstStyle>
            <a:lvl1pPr algn="l">
              <a:defRPr sz="4400" spc="250" baseline="0">
                <a:latin typeface="Lato Black" panose="020F0A02020204030203" pitchFamily="34" charset="0"/>
              </a:defRPr>
            </a:lvl1pPr>
          </a:lstStyle>
          <a:p>
            <a:r>
              <a:rPr lang="en-FI" dirty="0"/>
              <a:t>End slide</a:t>
            </a:r>
            <a:endParaRPr lang="sv-SE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78897C6-82EC-4066-9366-CB444FD48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48892" y="2528155"/>
            <a:ext cx="3421481" cy="1713646"/>
          </a:xfrm>
        </p:spPr>
        <p:txBody>
          <a:bodyPr anchor="b"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</a:lstStyle>
          <a:p>
            <a:pPr lvl="0"/>
            <a:r>
              <a:rPr lang="en-FI" dirty="0"/>
              <a:t>Text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685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E3E98-5DC3-4FE3-9407-97AEEDD6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80262-64FC-47F3-94B7-1763E730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C4DD-4FD5-4396-BCA8-46A9D9220DFB}" type="datetimeyyyy">
              <a:rPr lang="sv-SE" smtClean="0"/>
              <a:t>2025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99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3B96-335E-48A3-AC74-A7701CA9B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51" y="890337"/>
            <a:ext cx="7209240" cy="1041036"/>
          </a:xfrm>
        </p:spPr>
        <p:txBody>
          <a:bodyPr anchor="b"/>
          <a:lstStyle/>
          <a:p>
            <a:r>
              <a:rPr lang="en-FI" dirty="0"/>
              <a:t>Dian </a:t>
            </a:r>
            <a:r>
              <a:rPr lang="en-FI" dirty="0" err="1"/>
              <a:t>otsikko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D1034-A651-4159-B7F5-58C4A8B6E3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2728" y="1931373"/>
            <a:ext cx="6384051" cy="907033"/>
          </a:xfrm>
        </p:spPr>
        <p:txBody>
          <a:bodyPr anchor="ctr">
            <a:normAutofit/>
          </a:bodyPr>
          <a:lstStyle>
            <a:lvl1pPr marL="0" indent="0">
              <a:buNone/>
              <a:defRPr sz="2800" b="0" spc="300" baseline="0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 err="1"/>
              <a:t>Alaotsikko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C432-5388-455E-8D83-24355E7D8AA5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B4747-E0DF-4BFF-973C-19BB254E2ECD}"/>
              </a:ext>
            </a:extLst>
          </p:cNvPr>
          <p:cNvSpPr/>
          <p:nvPr userDrawn="1"/>
        </p:nvSpPr>
        <p:spPr>
          <a:xfrm>
            <a:off x="479993" y="2838406"/>
            <a:ext cx="7529523" cy="351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5080" y="3077054"/>
            <a:ext cx="6815737" cy="3165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 err="1"/>
              <a:t>Ensimmäinen</a:t>
            </a:r>
            <a:r>
              <a:rPr lang="en-FI" dirty="0"/>
              <a:t> </a:t>
            </a:r>
            <a:r>
              <a:rPr lang="en-FI" dirty="0" err="1"/>
              <a:t>asia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F9E91-DAD2-4B1C-A21B-6EAE950EAAF5}"/>
              </a:ext>
            </a:extLst>
          </p:cNvPr>
          <p:cNvSpPr/>
          <p:nvPr userDrawn="1"/>
        </p:nvSpPr>
        <p:spPr>
          <a:xfrm>
            <a:off x="8205192" y="0"/>
            <a:ext cx="3148608" cy="528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46D2A4-09DD-4F9A-BA96-620FDEC0D716}"/>
              </a:ext>
            </a:extLst>
          </p:cNvPr>
          <p:cNvSpPr txBox="1">
            <a:spLocks/>
          </p:cNvSpPr>
          <p:nvPr userDrawn="1"/>
        </p:nvSpPr>
        <p:spPr>
          <a:xfrm>
            <a:off x="9066385" y="4974332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latin typeface="Lato" panose="020F0502020204030203" pitchFamily="34" charset="0"/>
              </a:rPr>
              <a:t>Kuva: </a:t>
            </a:r>
            <a:r>
              <a:rPr lang="en-FI" sz="1100" dirty="0" err="1">
                <a:latin typeface="Lato" panose="020F0502020204030203" pitchFamily="34" charset="0"/>
              </a:rPr>
              <a:t>Mirja</a:t>
            </a:r>
            <a:r>
              <a:rPr lang="en-FI" sz="1100" dirty="0"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latin typeface="Lato" panose="020F0502020204030203" pitchFamily="34" charset="0"/>
              </a:rPr>
              <a:t>Tarinakuva</a:t>
            </a:r>
            <a:endParaRPr lang="sv-SE" sz="1100" dirty="0">
              <a:latin typeface="Lato" panose="020F0502020204030203" pitchFamily="34" charset="0"/>
            </a:endParaRPr>
          </a:p>
        </p:txBody>
      </p:sp>
      <p:pic>
        <p:nvPicPr>
          <p:cNvPr id="17" name="Picture 16" descr="A picture containing person, indoor, sitting, child&#10;&#10;Description automatically generated">
            <a:extLst>
              <a:ext uri="{FF2B5EF4-FFF2-40B4-BE49-F238E27FC236}">
                <a16:creationId xmlns:a16="http://schemas.microsoft.com/office/drawing/2014/main" id="{C7C075FE-44F3-4BFF-B7C3-511604D9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5106"/>
          <a:stretch/>
        </p:blipFill>
        <p:spPr>
          <a:xfrm>
            <a:off x="8376643" y="690364"/>
            <a:ext cx="2789556" cy="428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E3CC66-F41A-42F8-B24E-2BFD7B26BB78}"/>
              </a:ext>
            </a:extLst>
          </p:cNvPr>
          <p:cNvSpPr/>
          <p:nvPr userDrawn="1"/>
        </p:nvSpPr>
        <p:spPr>
          <a:xfrm>
            <a:off x="8197117" y="5664695"/>
            <a:ext cx="3148608" cy="878979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612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27834B-4A02-450A-8BB3-DD7B50CF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6E39-AF33-4049-9A45-8FAF18A29ACE}" type="datetimeyyyy">
              <a:rPr lang="sv-SE" smtClean="0"/>
              <a:t>2025</a:t>
            </a:fld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B4747-E0DF-4BFF-973C-19BB254E2ECD}"/>
              </a:ext>
            </a:extLst>
          </p:cNvPr>
          <p:cNvSpPr/>
          <p:nvPr userDrawn="1"/>
        </p:nvSpPr>
        <p:spPr>
          <a:xfrm>
            <a:off x="479993" y="2838406"/>
            <a:ext cx="7529523" cy="3517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F2655-9138-4D70-A9DA-818A9DB343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5080" y="3077054"/>
            <a:ext cx="6815737" cy="3165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FI" dirty="0"/>
              <a:t>First bullet point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F9E91-DAD2-4B1C-A21B-6EAE950EAAF5}"/>
              </a:ext>
            </a:extLst>
          </p:cNvPr>
          <p:cNvSpPr/>
          <p:nvPr userDrawn="1"/>
        </p:nvSpPr>
        <p:spPr>
          <a:xfrm>
            <a:off x="8205192" y="0"/>
            <a:ext cx="3148608" cy="528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46D2A4-09DD-4F9A-BA96-620FDEC0D716}"/>
              </a:ext>
            </a:extLst>
          </p:cNvPr>
          <p:cNvSpPr txBox="1">
            <a:spLocks/>
          </p:cNvSpPr>
          <p:nvPr userDrawn="1"/>
        </p:nvSpPr>
        <p:spPr>
          <a:xfrm>
            <a:off x="9066385" y="4974332"/>
            <a:ext cx="2271265" cy="24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FI" sz="1100" dirty="0">
                <a:latin typeface="Lato" panose="020F0502020204030203" pitchFamily="34" charset="0"/>
              </a:rPr>
              <a:t>Photo: </a:t>
            </a:r>
            <a:r>
              <a:rPr lang="en-FI" sz="1100" dirty="0" err="1">
                <a:latin typeface="Lato" panose="020F0502020204030203" pitchFamily="34" charset="0"/>
              </a:rPr>
              <a:t>Mirja</a:t>
            </a:r>
            <a:r>
              <a:rPr lang="en-FI" sz="1100" dirty="0">
                <a:latin typeface="Lato" panose="020F0502020204030203" pitchFamily="34" charset="0"/>
              </a:rPr>
              <a:t> Koivisto/Studio </a:t>
            </a:r>
            <a:r>
              <a:rPr lang="en-FI" sz="1100" dirty="0" err="1">
                <a:latin typeface="Lato" panose="020F0502020204030203" pitchFamily="34" charset="0"/>
              </a:rPr>
              <a:t>Tarinakuva</a:t>
            </a:r>
            <a:endParaRPr lang="sv-SE" sz="1100" dirty="0">
              <a:latin typeface="Lato" panose="020F0502020204030203" pitchFamily="34" charset="0"/>
            </a:endParaRPr>
          </a:p>
        </p:txBody>
      </p:sp>
      <p:pic>
        <p:nvPicPr>
          <p:cNvPr id="17" name="Picture 16" descr="A picture containing person, indoor, sitting, child&#10;&#10;Description automatically generated">
            <a:extLst>
              <a:ext uri="{FF2B5EF4-FFF2-40B4-BE49-F238E27FC236}">
                <a16:creationId xmlns:a16="http://schemas.microsoft.com/office/drawing/2014/main" id="{C7C075FE-44F3-4BFF-B7C3-511604D9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5106"/>
          <a:stretch/>
        </p:blipFill>
        <p:spPr>
          <a:xfrm>
            <a:off x="8376643" y="690364"/>
            <a:ext cx="2789556" cy="428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E3CC66-F41A-42F8-B24E-2BFD7B26BB78}"/>
              </a:ext>
            </a:extLst>
          </p:cNvPr>
          <p:cNvSpPr/>
          <p:nvPr userDrawn="1"/>
        </p:nvSpPr>
        <p:spPr>
          <a:xfrm>
            <a:off x="8197117" y="5664695"/>
            <a:ext cx="3148608" cy="878979"/>
          </a:xfrm>
          <a:prstGeom prst="rect">
            <a:avLst/>
          </a:prstGeom>
          <a:solidFill>
            <a:srgbClr val="3CA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C95E97F-372D-45CC-8763-8657815D8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51" y="890337"/>
            <a:ext cx="7209240" cy="10410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FI" dirty="0"/>
              <a:t>A Slide Title</a:t>
            </a:r>
            <a:endParaRPr lang="sv-S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F513C50-F714-4955-9730-47C43DE585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2728" y="1931373"/>
            <a:ext cx="6384051" cy="907033"/>
          </a:xfrm>
        </p:spPr>
        <p:txBody>
          <a:bodyPr anchor="ctr">
            <a:normAutofit/>
          </a:bodyPr>
          <a:lstStyle>
            <a:lvl1pPr marL="0" indent="0">
              <a:buNone/>
              <a:defRPr sz="2800" b="0" spc="300" baseline="0">
                <a:latin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FI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107DE-D9CB-48A4-9CD8-820D8ECC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6B09A-21F6-4008-8D3E-167DE937A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41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spc="150" baseline="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6FC9-F15A-44C7-A1AD-26D68DA5F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2102B8B-F9B1-4DBF-95B6-53247F83DEE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F538050-6F6E-4409-86EF-6BD206DD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D9D1E4-CDAD-4CA5-BEA8-1B531440D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596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4" r:id="rId2"/>
    <p:sldLayoutId id="2147483715" r:id="rId3"/>
    <p:sldLayoutId id="2147483706" r:id="rId4"/>
    <p:sldLayoutId id="2147483713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2" r:id="rId14"/>
    <p:sldLayoutId id="2147483741" r:id="rId15"/>
    <p:sldLayoutId id="2147483747" r:id="rId16"/>
    <p:sldLayoutId id="2147483746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200" baseline="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ECE13-7D25-465A-B595-8F52B477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D645B-3FCB-4013-80AC-00A10A9CB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E127B-9CEE-43A5-88F5-C9956D901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631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3" r:id="rId2"/>
    <p:sldLayoutId id="2147483743" r:id="rId3"/>
    <p:sldLayoutId id="2147483744" r:id="rId4"/>
    <p:sldLayoutId id="2147483749" r:id="rId5"/>
    <p:sldLayoutId id="2147483750" r:id="rId6"/>
    <p:sldLayoutId id="2147483745" r:id="rId7"/>
    <p:sldLayoutId id="2147483751" r:id="rId8"/>
    <p:sldLayoutId id="2147483752" r:id="rId9"/>
    <p:sldLayoutId id="2147483753" r:id="rId10"/>
    <p:sldLayoutId id="2147483754" r:id="rId11"/>
    <p:sldLayoutId id="2147483729" r:id="rId12"/>
    <p:sldLayoutId id="214748375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150" baseline="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lkari.fi/bitstream/handle/10024/151529/OHJ2025_008_Ruoka-askel-toimintamalli_s.pdf?sequence=4&amp;isAllowed=y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93447-CAAA-432F-B0C7-741A3AE701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7.10.2025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98A292-078C-D19E-F6BC-6079AAF7B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913" y="1081088"/>
            <a:ext cx="9144000" cy="1635125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rgbClr val="002060"/>
                </a:solidFill>
              </a:rPr>
              <a:t>Kasviksia kustannusvaikuttavasti! Kokemuksia Ruoka-askel-hankkeesta</a:t>
            </a:r>
            <a:endParaRPr lang="fi-FI" sz="3600" dirty="0">
              <a:solidFill>
                <a:srgbClr val="002060"/>
              </a:solidFill>
              <a:latin typeface="Aptos Narrow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3CE7E14-50C1-E8A8-AE67-265E0AEE0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575" y="4610100"/>
            <a:ext cx="7381875" cy="2247900"/>
          </a:xfrm>
        </p:spPr>
        <p:txBody>
          <a:bodyPr>
            <a:normAutofit fontScale="25000" lnSpcReduction="20000"/>
          </a:bodyPr>
          <a:lstStyle/>
          <a:p>
            <a:r>
              <a:rPr lang="fi-FI" sz="6400" dirty="0">
                <a:solidFill>
                  <a:srgbClr val="002060"/>
                </a:solidFill>
              </a:rPr>
              <a:t>Leena Forma</a:t>
            </a:r>
          </a:p>
          <a:p>
            <a:pPr>
              <a:lnSpc>
                <a:spcPct val="110000"/>
              </a:lnSpc>
            </a:pPr>
            <a:r>
              <a:rPr lang="fi-FI" sz="5600" dirty="0">
                <a:solidFill>
                  <a:srgbClr val="002060"/>
                </a:solidFill>
              </a:rPr>
              <a:t>Tampereen yliopisto</a:t>
            </a:r>
          </a:p>
          <a:p>
            <a:pPr>
              <a:lnSpc>
                <a:spcPct val="110000"/>
              </a:lnSpc>
            </a:pPr>
            <a:endParaRPr lang="fi-FI" sz="5600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fi-FI" sz="5600" dirty="0">
                <a:solidFill>
                  <a:srgbClr val="002060"/>
                </a:solidFill>
              </a:rPr>
              <a:t>Hankkeen rahoittaja: Suomen Akatemia</a:t>
            </a:r>
          </a:p>
          <a:p>
            <a:pPr>
              <a:lnSpc>
                <a:spcPct val="110000"/>
              </a:lnSpc>
            </a:pPr>
            <a:r>
              <a:rPr lang="fi-FI" sz="5600" dirty="0">
                <a:solidFill>
                  <a:srgbClr val="002060"/>
                </a:solidFill>
              </a:rPr>
              <a:t>Konsortion osapuolet: </a:t>
            </a:r>
          </a:p>
          <a:p>
            <a:pPr>
              <a:lnSpc>
                <a:spcPct val="110000"/>
              </a:lnSpc>
            </a:pPr>
            <a:r>
              <a:rPr lang="fi-FI" sz="5600" dirty="0">
                <a:solidFill>
                  <a:srgbClr val="002060"/>
                </a:solidFill>
              </a:rPr>
              <a:t>Terveyden ja hyvinvoinnin laitos, Helsingin yliopisto, Laurea-ammattikorkeakoulu ja Luonnonvarakeskus</a:t>
            </a:r>
            <a:endParaRPr lang="fi-FI" sz="3200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fi-FI" sz="1500" dirty="0">
                <a:solidFill>
                  <a:srgbClr val="002060"/>
                </a:solidFill>
              </a:rPr>
              <a:t> </a:t>
            </a:r>
            <a:br>
              <a:rPr lang="fi-FI" sz="1500" dirty="0">
                <a:solidFill>
                  <a:srgbClr val="002060"/>
                </a:solidFill>
              </a:rPr>
            </a:br>
            <a:endParaRPr lang="fi-FI" sz="1500" baseline="30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DBD5F-DBCD-6018-ED3C-6F474E468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4DAF7-A698-AD1F-AAC5-24747D00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660C80-AE55-BE70-6087-AC2242BC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95313"/>
            <a:ext cx="9779000" cy="701675"/>
          </a:xfrm>
        </p:spPr>
        <p:txBody>
          <a:bodyPr/>
          <a:lstStyle/>
          <a:p>
            <a:r>
              <a:rPr lang="fi-FI" dirty="0"/>
              <a:t>Kustannusvaikuttavuustasot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C902AC-2111-2B29-CEF1-0EE7AFCC2D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796" y="1825625"/>
            <a:ext cx="3958407" cy="435133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0E7068B-D74D-511B-4457-D58C9E14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54" y="1566362"/>
            <a:ext cx="4357446" cy="4789988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3F5E7B5-CA18-887A-99B4-DD5AC51A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054" y="1566362"/>
            <a:ext cx="4357446" cy="47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4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9ED33-C352-89FD-6757-EE2E62DC5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37294-4AE5-4E9B-6F71-DBF1A985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EE7155-35B2-3360-CB26-BED33813695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150" baseline="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fi-FI" dirty="0"/>
              <a:t>Säästöpotentiaali 5 vuoden ajalla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B1D65-63F8-D117-9D17-FDF376B2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74" y="1572126"/>
            <a:ext cx="8008242" cy="3309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23441-730C-7D0F-9686-F948FA3823B1}"/>
              </a:ext>
            </a:extLst>
          </p:cNvPr>
          <p:cNvSpPr txBox="1"/>
          <p:nvPr/>
        </p:nvSpPr>
        <p:spPr>
          <a:xfrm>
            <a:off x="1207169" y="5123937"/>
            <a:ext cx="1037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Merriweather" panose="00000500000000000000" pitchFamily="2" charset="0"/>
              </a:rPr>
              <a:t>Koko maassa saavutettavat säästöt käyttöönottoasteittain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" panose="00000500000000000000" pitchFamily="2" charset="0"/>
              </a:rPr>
              <a:t>20 %: 2,65 milj.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" panose="00000500000000000000" pitchFamily="2" charset="0"/>
              </a:rPr>
              <a:t>50 %: 8,95 milj. €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>
                <a:latin typeface="Merriweather" panose="00000500000000000000" pitchFamily="2" charset="0"/>
              </a:rPr>
              <a:t>80 %: 15,24 milj. €</a:t>
            </a:r>
          </a:p>
        </p:txBody>
      </p:sp>
    </p:spTree>
    <p:extLst>
      <p:ext uri="{BB962C8B-B14F-4D97-AF65-F5344CB8AC3E}">
        <p14:creationId xmlns:p14="http://schemas.microsoft.com/office/powerpoint/2010/main" val="1060596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2B8B6-BF0E-AC0B-9F81-DC0F2192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F53F5-AA74-B9A0-DADA-771ED324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21FFC8-0051-2DEF-0EB5-8AA3540E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fi-FI" sz="2000"/>
              <a:t>Aterioiden raaka-ainekustannukset olivat pienemmät kokeilu- kuin vertailupäiväkodeissa</a:t>
            </a:r>
          </a:p>
          <a:p>
            <a:pPr>
              <a:lnSpc>
                <a:spcPct val="120000"/>
              </a:lnSpc>
            </a:pPr>
            <a:r>
              <a:rPr lang="fi-FI" sz="2000"/>
              <a:t>Vaikka toimintamallin käyttöönotossa on joitain aloituskustannuksia, säästö raaka-aineissa ylittää nämä nopeasti</a:t>
            </a:r>
          </a:p>
          <a:p>
            <a:pPr>
              <a:lnSpc>
                <a:spcPct val="120000"/>
              </a:lnSpc>
            </a:pPr>
            <a:r>
              <a:rPr lang="fi-FI" sz="2000"/>
              <a:t>Toimintamallin voidaan arvioida olevan kustannusvaikuttava nykyiseen toimintaan verrattuna, sillä se on kustannuksia säästävä ja vaikuttavampi (ravintoindeksin suhteen)</a:t>
            </a:r>
          </a:p>
          <a:p>
            <a:pPr>
              <a:lnSpc>
                <a:spcPct val="120000"/>
              </a:lnSpc>
            </a:pPr>
            <a:r>
              <a:rPr lang="fi-FI" sz="2000"/>
              <a:t>Pitkäaikaisia terveyshyötyjä ei voitu arvioida, mutta lapsuudessa omaksutut terveelliset elintavat todennäköisesti osaltaan pienentävät sairastumisriskiä aikuisuudessa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000">
                <a:sym typeface="Wingdings" panose="05000000000000000000" pitchFamily="2" charset="2"/>
              </a:rPr>
              <a:t> Säästöt sote- ja tuottavuuskustannuksissa?</a:t>
            </a:r>
            <a:endParaRPr lang="fi-FI" sz="20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121BA5-02AE-936A-F6DF-950B3054118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150" baseline="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fi-FI" dirty="0"/>
              <a:t>Johtopäätökset</a:t>
            </a:r>
          </a:p>
        </p:txBody>
      </p:sp>
    </p:spTree>
    <p:extLst>
      <p:ext uri="{BB962C8B-B14F-4D97-AF65-F5344CB8AC3E}">
        <p14:creationId xmlns:p14="http://schemas.microsoft.com/office/powerpoint/2010/main" val="271122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9CC8-993B-48CB-BCC8-60251D15F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1" y="3229196"/>
            <a:ext cx="10706097" cy="974747"/>
          </a:xfrm>
        </p:spPr>
        <p:txBody>
          <a:bodyPr/>
          <a:lstStyle/>
          <a:p>
            <a:r>
              <a:rPr lang="fi-FI" noProof="0" dirty="0"/>
              <a:t>Kiitos!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07D84-1E68-4346-BDAE-7736B2EDE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20000"/>
              </a:lnSpc>
            </a:pPr>
            <a:r>
              <a:rPr lang="fi-FI" sz="2000" dirty="0"/>
              <a:t>Kaipainen J 2025. </a:t>
            </a:r>
            <a:r>
              <a:rPr lang="fi-FI" sz="2000" dirty="0">
                <a:ea typeface="Open Sans" panose="020B0606030504020204" pitchFamily="34" charset="0"/>
                <a:cs typeface="Times New Roman" panose="02020603050405020304" pitchFamily="18" charset="0"/>
              </a:rPr>
              <a:t>Ruoka-askel-hankkeen terveys- ja ympäristövaikutukset: Toimintamallin käyttöönotto hankkeen ulkopuolisissa kunnissa. Kustannusanalyysit ja kustannus-seurausanalyysi. Pro gradu –tutkielma, Itä-Suomen yliopisto.</a:t>
            </a:r>
            <a:br>
              <a:rPr lang="fi-FI" sz="2000" dirty="0">
                <a:ea typeface="Open Sans" panose="020B0606030504020204" pitchFamily="34" charset="0"/>
                <a:cs typeface="Times New Roman" panose="02020603050405020304" pitchFamily="18" charset="0"/>
              </a:rPr>
            </a:br>
            <a:endParaRPr lang="fi-FI" sz="2000" dirty="0"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fi-FI" sz="2000" dirty="0"/>
              <a:t>Kurkela O, Kaipainen J, Saarinen M, Silvennoinen K, Erkkola M, </a:t>
            </a:r>
            <a:r>
              <a:rPr lang="fi-FI" sz="2000" dirty="0" err="1"/>
              <a:t>Korkalo</a:t>
            </a:r>
            <a:r>
              <a:rPr lang="fi-FI" sz="2000" dirty="0"/>
              <a:t> L, </a:t>
            </a:r>
            <a:r>
              <a:rPr lang="fi-FI" sz="2000" dirty="0" err="1"/>
              <a:t>Meinilä</a:t>
            </a:r>
            <a:r>
              <a:rPr lang="fi-FI" sz="2000" dirty="0"/>
              <a:t> J, Vepsäläinen H, Kinnunen S, Virtanen S, Niinistö S, Raulio S, Forma L, </a:t>
            </a:r>
            <a:r>
              <a:rPr lang="fi-FI" sz="2000" dirty="0" err="1"/>
              <a:t>FoodStep</a:t>
            </a:r>
            <a:r>
              <a:rPr lang="fi-FI" sz="2000" dirty="0"/>
              <a:t> </a:t>
            </a:r>
            <a:r>
              <a:rPr lang="fi-FI" sz="2000" dirty="0" err="1"/>
              <a:t>Study</a:t>
            </a:r>
            <a:r>
              <a:rPr lang="fi-FI" sz="2000" dirty="0"/>
              <a:t> </a:t>
            </a:r>
            <a:r>
              <a:rPr lang="fi-FI" sz="2000" dirty="0" err="1"/>
              <a:t>group</a:t>
            </a:r>
            <a:r>
              <a:rPr lang="fi-FI" sz="2000" dirty="0"/>
              <a:t>: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Cluster-randomized trial of a healthy and sustainable food intervention compared to usual practice in early childhood education and care: cost-consequence and cost-effectiveness analyses. Manuscript. </a:t>
            </a:r>
            <a:endParaRPr lang="fi-FI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02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71AA0A39-B3A8-276C-2991-3E6EA460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A01D439-0BC5-438A-85DA-25AF8F8D1563}" type="datetimeyyyy">
              <a:rPr lang="sv-SE" smtClean="0"/>
              <a:pPr>
                <a:spcAft>
                  <a:spcPts val="600"/>
                </a:spcAft>
              </a:pPr>
              <a:t>2025</a:t>
            </a:fld>
            <a:endParaRPr lang="sv-S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607772-900A-20D8-C7C2-FF9450C71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352" y="2406316"/>
            <a:ext cx="6972466" cy="3836038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fi-FI" dirty="0"/>
              <a:t>osa liha-aterioista korvattiin kasvisaterioilla tai osa aterian lihasta korvattiin kasviperäisellä proteiinin lähteellä​</a:t>
            </a:r>
          </a:p>
          <a:p>
            <a:pPr lvl="1" fontAlgn="base"/>
            <a:r>
              <a:rPr lang="fi-FI" dirty="0"/>
              <a:t>esim. nakkikeitto vaihdettiin linssisosekeittoon tai bolognesekastikkeen jauhelihasta puolet korvattiin soijarouheella​</a:t>
            </a:r>
          </a:p>
          <a:p>
            <a:pPr fontAlgn="base"/>
            <a:r>
              <a:rPr lang="fi-FI" dirty="0"/>
              <a:t>kalatuotteita vaihdettiin ​</a:t>
            </a:r>
          </a:p>
          <a:p>
            <a:pPr fontAlgn="base"/>
            <a:r>
              <a:rPr lang="fi-FI" dirty="0"/>
              <a:t>palkokasvien tarjontaa lisättiin</a:t>
            </a:r>
          </a:p>
          <a:p>
            <a:pPr lvl="1" fontAlgn="base"/>
            <a:r>
              <a:rPr lang="fi-FI" dirty="0"/>
              <a:t>vähintään 2 krt/vk ​</a:t>
            </a:r>
          </a:p>
          <a:p>
            <a:pPr lvl="1" fontAlgn="base"/>
            <a:r>
              <a:rPr lang="fi-FI" dirty="0"/>
              <a:t>pääruoan ainesosana, lämpimänä lisäkkeenä, osana salaattipöytää ja esim. </a:t>
            </a:r>
            <a:r>
              <a:rPr lang="fi-FI" dirty="0" err="1"/>
              <a:t>hummuksena</a:t>
            </a:r>
            <a:r>
              <a:rPr lang="fi-FI" dirty="0"/>
              <a:t> leivälle​</a:t>
            </a:r>
          </a:p>
          <a:p>
            <a:pPr fontAlgn="base"/>
            <a:r>
              <a:rPr lang="fi-FI" dirty="0"/>
              <a:t>​kasviksia, hedelmiä tai marjoja tarjottiin kaikilla aterioilla​</a:t>
            </a:r>
          </a:p>
          <a:p>
            <a:pPr fontAlgn="base"/>
            <a:r>
              <a:rPr lang="fi-FI" dirty="0"/>
              <a:t>maidon tarjontaa kohtuullistettiin​</a:t>
            </a:r>
          </a:p>
          <a:p>
            <a:pPr lvl="1" fontAlgn="base"/>
            <a:r>
              <a:rPr lang="fi-FI" dirty="0"/>
              <a:t>esim. jos välipalana oli maitotuote, kuten rahka, ruokajuomaksi suositeltiin vettä​</a:t>
            </a:r>
          </a:p>
          <a:p>
            <a:pPr marL="0" indent="0">
              <a:buNone/>
            </a:pPr>
            <a:br>
              <a:rPr lang="fi-FI" dirty="0"/>
            </a:br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81BB6AE-1FE7-BDC7-C51F-497B40B7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51" y="890337"/>
            <a:ext cx="7209240" cy="1041036"/>
          </a:xfrm>
        </p:spPr>
        <p:txBody>
          <a:bodyPr/>
          <a:lstStyle/>
          <a:p>
            <a:r>
              <a:rPr lang="fi-FI" noProof="0" dirty="0"/>
              <a:t>Käytännössä ruokapalveluissa</a:t>
            </a:r>
          </a:p>
        </p:txBody>
      </p:sp>
    </p:spTree>
    <p:extLst>
      <p:ext uri="{BB962C8B-B14F-4D97-AF65-F5344CB8AC3E}">
        <p14:creationId xmlns:p14="http://schemas.microsoft.com/office/powerpoint/2010/main" val="317705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789DA2CE-E688-5A76-11F0-B9DB3A6A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66B52C1-C7FC-49D0-8E1D-9533C8C5E664}" type="datetimeyyyy">
              <a:rPr lang="sv-SE" smtClean="0"/>
              <a:pPr>
                <a:spcAft>
                  <a:spcPts val="600"/>
                </a:spcAft>
              </a:pPr>
              <a:t>2025</a:t>
            </a:fld>
            <a:endParaRPr lang="sv-S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4E4432-C8E3-8E2C-CCB4-49DB4AE86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1235" y="2885997"/>
            <a:ext cx="6955481" cy="3492883"/>
          </a:xfrm>
        </p:spPr>
        <p:txBody>
          <a:bodyPr/>
          <a:lstStyle/>
          <a:p>
            <a:pPr fontAlgn="base"/>
            <a:r>
              <a:rPr lang="fi-FI" dirty="0"/>
              <a:t>Siirtyminen ympäristöystävälliseen ja terveyttä edistävään ruokavalioon vaatii muutoksia ruokajärjestelmässä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Lisää kasvipohjaisia ruokia, vähemmän eläinperäisiä tuotteita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Varhaiskasvatus Suomessa tarjoaa ihanteellisen mahdollisuuden systeemiseen muutokseen</a:t>
            </a:r>
            <a:r>
              <a:rPr lang="en-US" dirty="0"/>
              <a:t>​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E68839-9B9A-5B48-1DF0-AF1DCFCB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355" y="657726"/>
            <a:ext cx="7209240" cy="1235242"/>
          </a:xfrm>
        </p:spPr>
        <p:txBody>
          <a:bodyPr anchor="b">
            <a:normAutofit/>
          </a:bodyPr>
          <a:lstStyle/>
          <a:p>
            <a:r>
              <a:rPr lang="fi-FI" dirty="0"/>
              <a:t>Ruoka-askel-hanke tiiviisti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8A4A29F-9324-EFFA-6D68-1172376AA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306" y="2005263"/>
            <a:ext cx="6644290" cy="468017"/>
          </a:xfrm>
        </p:spPr>
        <p:txBody>
          <a:bodyPr>
            <a:normAutofit lnSpcReduction="10000"/>
          </a:bodyPr>
          <a:lstStyle/>
          <a:p>
            <a:r>
              <a:rPr lang="fi-FI" noProof="0" dirty="0"/>
              <a:t>Tausta</a:t>
            </a:r>
          </a:p>
        </p:txBody>
      </p:sp>
    </p:spTree>
    <p:extLst>
      <p:ext uri="{BB962C8B-B14F-4D97-AF65-F5344CB8AC3E}">
        <p14:creationId xmlns:p14="http://schemas.microsoft.com/office/powerpoint/2010/main" val="17035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BD4A-E898-F9DA-EAE3-8058BC4D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ADBA2F96-E4E1-A557-126B-AFF32C30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66B52C1-C7FC-49D0-8E1D-9533C8C5E664}" type="datetimeyyyy">
              <a:rPr lang="sv-SE" smtClean="0"/>
              <a:pPr>
                <a:spcAft>
                  <a:spcPts val="600"/>
                </a:spcAft>
              </a:pPr>
              <a:t>2025</a:t>
            </a:fld>
            <a:endParaRPr lang="sv-S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34BFF3-72A8-6727-71FC-F45D2CFE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1235" y="2885997"/>
            <a:ext cx="6955481" cy="3492883"/>
          </a:xfrm>
        </p:spPr>
        <p:txBody>
          <a:bodyPr/>
          <a:lstStyle/>
          <a:p>
            <a:pPr fontAlgn="base"/>
            <a:r>
              <a:rPr lang="fi-FI" dirty="0"/>
              <a:t>Yhteiskehittäminen</a:t>
            </a:r>
          </a:p>
          <a:p>
            <a:pPr fontAlgn="base"/>
            <a:r>
              <a:rPr lang="fi-FI" dirty="0"/>
              <a:t>Kokeellinen tutkimus 23 päiväkodissa neljässä suomalaisessa kunnassa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10 kuukauden kokeilu 10 päiväkodissa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Muokattu ruokalista: tarjottiin lisää kasviksia, palkokasveja, kestäviä kalalajeja, vähemmän punaista lihaa ja kohtuullisesti maitoa</a:t>
            </a:r>
            <a:r>
              <a:rPr lang="en-US" dirty="0"/>
              <a:t>​ (</a:t>
            </a:r>
            <a:r>
              <a:rPr lang="fi-FI" noProof="0" dirty="0"/>
              <a:t>suositusten raameissa</a:t>
            </a:r>
            <a:r>
              <a:rPr lang="en-US" dirty="0"/>
              <a:t>) </a:t>
            </a:r>
          </a:p>
          <a:p>
            <a:pPr lvl="1" fontAlgn="base"/>
            <a:r>
              <a:rPr lang="fi-FI" dirty="0"/>
              <a:t>Ruokakasvatuksen lisääminen: vähintään 20 minuuttia viikossa ruokailuiden ulkopuolella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21882C-593F-A0E6-06AB-B290D950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355" y="657726"/>
            <a:ext cx="7209240" cy="1235242"/>
          </a:xfrm>
        </p:spPr>
        <p:txBody>
          <a:bodyPr anchor="b">
            <a:normAutofit/>
          </a:bodyPr>
          <a:lstStyle/>
          <a:p>
            <a:r>
              <a:rPr lang="fi-FI" dirty="0"/>
              <a:t>Ruoka-askel-hanke tiiviisti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EAA512C-6088-D290-2657-D45458902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306" y="2005263"/>
            <a:ext cx="6644290" cy="468017"/>
          </a:xfrm>
        </p:spPr>
        <p:txBody>
          <a:bodyPr>
            <a:normAutofit lnSpcReduction="10000"/>
          </a:bodyPr>
          <a:lstStyle/>
          <a:p>
            <a:r>
              <a:rPr lang="fi-FI" noProof="0" dirty="0"/>
              <a:t>Mitä tehtiin? </a:t>
            </a:r>
          </a:p>
        </p:txBody>
      </p:sp>
    </p:spTree>
    <p:extLst>
      <p:ext uri="{BB962C8B-B14F-4D97-AF65-F5344CB8AC3E}">
        <p14:creationId xmlns:p14="http://schemas.microsoft.com/office/powerpoint/2010/main" val="2066002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0C08-50D2-DF61-60ED-D297955A4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1B25056-94BD-30A9-584A-3B819519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66B52C1-C7FC-49D0-8E1D-9533C8C5E664}" type="datetimeyyyy">
              <a:rPr lang="sv-SE" smtClean="0"/>
              <a:pPr>
                <a:spcAft>
                  <a:spcPts val="600"/>
                </a:spcAft>
              </a:pPr>
              <a:t>2025</a:t>
            </a:fld>
            <a:endParaRPr lang="sv-S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C099BC-FBAB-9D58-23E2-D61403251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1235" y="2885997"/>
            <a:ext cx="6955481" cy="3492883"/>
          </a:xfrm>
        </p:spPr>
        <p:txBody>
          <a:bodyPr>
            <a:normAutofit lnSpcReduction="10000"/>
          </a:bodyPr>
          <a:lstStyle/>
          <a:p>
            <a:r>
              <a:rPr lang="fi-FI" noProof="0" dirty="0"/>
              <a:t>Ruokalistamuutokset paransivat ruokatarjonnan ravitsemuksellista laatua</a:t>
            </a:r>
          </a:p>
          <a:p>
            <a:r>
              <a:rPr lang="fi-FI" noProof="0" dirty="0"/>
              <a:t>Hävikki väheni kaikissa päiväkodeissa</a:t>
            </a:r>
          </a:p>
          <a:p>
            <a:r>
              <a:rPr lang="fi-FI" noProof="0" dirty="0"/>
              <a:t>Ruoankäytön ilmasto- ja lajikatovaikutukset pienenivät</a:t>
            </a:r>
          </a:p>
          <a:p>
            <a:r>
              <a:rPr lang="fi-FI" noProof="0" dirty="0"/>
              <a:t>Ruokakasvatus lisäsi palkokasvien käytön hyväksyttävyyttä </a:t>
            </a:r>
          </a:p>
          <a:p>
            <a:r>
              <a:rPr lang="fi-FI" dirty="0"/>
              <a:t>Lasten ruokavaliot muuttuivat terveellisemmiksi ilman ravintoaineiden saannin tai ravitsemustilan heikkenemistä</a:t>
            </a:r>
            <a:endParaRPr lang="fi-FI" noProof="0" dirty="0"/>
          </a:p>
          <a:p>
            <a:r>
              <a:rPr lang="fi-FI" dirty="0">
                <a:hlinkClick r:id="rId2"/>
              </a:rPr>
              <a:t>Ruoka-askel-toimintamalli </a:t>
            </a:r>
            <a:endParaRPr lang="fi-FI" dirty="0"/>
          </a:p>
          <a:p>
            <a:endParaRPr lang="fi-FI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1C3A23-3F44-D972-5392-2BA01202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355" y="657726"/>
            <a:ext cx="7209240" cy="1235242"/>
          </a:xfrm>
        </p:spPr>
        <p:txBody>
          <a:bodyPr anchor="b">
            <a:normAutofit/>
          </a:bodyPr>
          <a:lstStyle/>
          <a:p>
            <a:r>
              <a:rPr lang="fi-FI" dirty="0"/>
              <a:t>Ruoka-askel-hanke tiiviisti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415FC-EB4F-A351-89B2-07D0A999D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9306" y="2005263"/>
            <a:ext cx="6644290" cy="468017"/>
          </a:xfrm>
        </p:spPr>
        <p:txBody>
          <a:bodyPr>
            <a:normAutofit lnSpcReduction="10000"/>
          </a:bodyPr>
          <a:lstStyle/>
          <a:p>
            <a:r>
              <a:rPr lang="fi-FI" noProof="0" dirty="0"/>
              <a:t>Muut tulokset</a:t>
            </a:r>
          </a:p>
        </p:txBody>
      </p:sp>
    </p:spTree>
    <p:extLst>
      <p:ext uri="{BB962C8B-B14F-4D97-AF65-F5344CB8AC3E}">
        <p14:creationId xmlns:p14="http://schemas.microsoft.com/office/powerpoint/2010/main" val="359183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2D29EF-33DD-7681-8604-5C5DEF734B3E}"/>
              </a:ext>
            </a:extLst>
          </p:cNvPr>
          <p:cNvSpPr/>
          <p:nvPr/>
        </p:nvSpPr>
        <p:spPr>
          <a:xfrm>
            <a:off x="478971" y="1992086"/>
            <a:ext cx="7568066" cy="436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D2F20-75EF-4F3C-BF2C-A6173DF5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C432-5388-455E-8D83-24355E7D8AA5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3C4B81-D13A-73B2-8010-5F33B3CB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030"/>
            <a:ext cx="7208837" cy="809041"/>
          </a:xfrm>
        </p:spPr>
        <p:txBody>
          <a:bodyPr>
            <a:normAutofit fontScale="90000"/>
          </a:bodyPr>
          <a:lstStyle/>
          <a:p>
            <a:r>
              <a:rPr lang="fi-FI" dirty="0"/>
              <a:t>Taloudellisen arvioinnin tavoitteet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FFF1FB-7B85-EB11-5F53-F50072E0F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00" y="2149643"/>
            <a:ext cx="6815138" cy="420670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fi-FI" sz="3800" dirty="0"/>
              <a:t>Taloudellisella arvioinnilla vertaillaan vaihtoehtoisten toimintatapojen kustannuksia ja vaikuttavuutta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fi-FI" sz="3400" dirty="0">
                <a:sym typeface="Wingdings" panose="05000000000000000000" pitchFamily="2" charset="2"/>
              </a:rPr>
              <a:t>Tietoa päätöksenteon tueksi</a:t>
            </a:r>
            <a:br>
              <a:rPr lang="fi-FI" sz="3400" dirty="0">
                <a:sym typeface="Wingdings" panose="05000000000000000000" pitchFamily="2" charset="2"/>
              </a:rPr>
            </a:br>
            <a:endParaRPr lang="fi-FI" sz="34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fi-FI" sz="3800" dirty="0">
                <a:sym typeface="Wingdings" panose="05000000000000000000" pitchFamily="2" charset="2"/>
              </a:rPr>
              <a:t>Tavoitteena oli arvioida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i-FI" sz="3800" dirty="0">
                <a:sym typeface="Wingdings" panose="05000000000000000000" pitchFamily="2" charset="2"/>
              </a:rPr>
              <a:t>Kokeilun kustannuksia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i-FI" sz="3800" dirty="0">
                <a:sym typeface="Wingdings" panose="05000000000000000000" pitchFamily="2" charset="2"/>
              </a:rPr>
              <a:t>Kokeilun kustannusvaikuttavuutta verrattuna nykyiseen käytäntöön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fi-FI" sz="3800" dirty="0">
                <a:sym typeface="Wingdings" panose="05000000000000000000" pitchFamily="2" charset="2"/>
              </a:rPr>
              <a:t>Kustannusten muutosta 5 vuoden aikana, jos toimintamalli otettaisiin käyttöön hankkeen ulkopuolisissa kunnissa</a:t>
            </a:r>
          </a:p>
          <a:p>
            <a:endParaRPr lang="fi-FI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690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60E8C-1C04-42F4-A688-CE673CF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1D439-0BC5-438A-85DA-25AF8F8D1563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D27D76-97C2-8D63-BD5E-D101D044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83"/>
            <a:ext cx="7208837" cy="1041400"/>
          </a:xfrm>
        </p:spPr>
        <p:txBody>
          <a:bodyPr/>
          <a:lstStyle/>
          <a:p>
            <a:r>
              <a:rPr lang="fi-FI" dirty="0"/>
              <a:t>Menetelmät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044983-EE8E-5B54-254F-F1E8F4F3C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037" y="1860884"/>
            <a:ext cx="7357395" cy="4381166"/>
          </a:xfrm>
        </p:spPr>
        <p:txBody>
          <a:bodyPr>
            <a:normAutofit/>
          </a:bodyPr>
          <a:lstStyle/>
          <a:p>
            <a:r>
              <a:rPr lang="fi-FI" dirty="0">
                <a:sym typeface="Wingdings" panose="05000000000000000000" pitchFamily="2" charset="2"/>
              </a:rPr>
              <a:t>Kustannukset: 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Aterioiden raaka-aineiden ja kokeilun toteuttamisen kustannukset </a:t>
            </a:r>
          </a:p>
          <a:p>
            <a:r>
              <a:rPr lang="fi-FI" dirty="0">
                <a:sym typeface="Wingdings" panose="05000000000000000000" pitchFamily="2" charset="2"/>
              </a:rPr>
              <a:t>Vaikuttavuus: 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Ravintoindeksi ja seerumin </a:t>
            </a:r>
            <a:r>
              <a:rPr lang="fi-FI" dirty="0" err="1">
                <a:sym typeface="Wingdings" panose="05000000000000000000" pitchFamily="2" charset="2"/>
              </a:rPr>
              <a:t>folaatti</a:t>
            </a:r>
            <a:r>
              <a:rPr lang="fi-FI" dirty="0">
                <a:sym typeface="Wingdings" panose="05000000000000000000" pitchFamily="2" charset="2"/>
              </a:rPr>
              <a:t> tarkempaan tutkimukseen osallistuneilla lapsilla (myöhemmin myös aterioiden hiilidioksidipäästöt)</a:t>
            </a:r>
          </a:p>
          <a:p>
            <a:r>
              <a:rPr lang="fi-FI" dirty="0">
                <a:sym typeface="Wingdings" panose="05000000000000000000" pitchFamily="2" charset="2"/>
              </a:rPr>
              <a:t>Kustannusvaikuttavuusanalyysi: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Kustannukset intervention ajalta suhteutettiin vaikuttavuuden muutoksiin samana aikana</a:t>
            </a:r>
          </a:p>
          <a:p>
            <a:r>
              <a:rPr lang="fi-FI" dirty="0">
                <a:sym typeface="Wingdings" panose="05000000000000000000" pitchFamily="2" charset="2"/>
              </a:rPr>
              <a:t>Kustannukset 5 vuoden aikana: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Toimintamallin ottaminen käyttöön 20-100 prosentissa Suomen kunnista, huomioiden varhaiskasvatuksessa olevien lasten määrä</a:t>
            </a:r>
          </a:p>
          <a:p>
            <a:pPr lvl="1"/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140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3C863-7685-4007-95B4-5B05299A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BE16A2-4207-8386-9CFC-EE8FFFDE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57" y="200693"/>
            <a:ext cx="9780086" cy="872327"/>
          </a:xfrm>
        </p:spPr>
        <p:txBody>
          <a:bodyPr>
            <a:normAutofit/>
          </a:bodyPr>
          <a:lstStyle/>
          <a:p>
            <a:r>
              <a:rPr lang="fi-FI"/>
              <a:t>Aterioiden raaka-aineiden kustannukset, €</a:t>
            </a:r>
            <a:br>
              <a:rPr lang="fi-FI"/>
            </a:br>
            <a:r>
              <a:rPr lang="fi-FI" sz="2400" dirty="0"/>
              <a:t>Keskiarvo (keskihajonta)</a:t>
            </a:r>
            <a:endParaRPr lang="fi-FI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078D6FF-E9DF-9E3B-CB49-48E69CB845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0895247"/>
              </p:ext>
            </p:extLst>
          </p:nvPr>
        </p:nvGraphicFramePr>
        <p:xfrm>
          <a:off x="1296956" y="1273777"/>
          <a:ext cx="9346145" cy="5174915"/>
        </p:xfrm>
        <a:graphic>
          <a:graphicData uri="http://schemas.openxmlformats.org/drawingml/2006/table">
            <a:tbl>
              <a:tblPr firstRow="1" firstCol="1" bandRow="1"/>
              <a:tblGrid>
                <a:gridCol w="1828799">
                  <a:extLst>
                    <a:ext uri="{9D8B030D-6E8A-4147-A177-3AD203B41FA5}">
                      <a16:colId xmlns:a16="http://schemas.microsoft.com/office/drawing/2014/main" val="2600862136"/>
                    </a:ext>
                  </a:extLst>
                </a:gridCol>
                <a:gridCol w="1474237">
                  <a:extLst>
                    <a:ext uri="{9D8B030D-6E8A-4147-A177-3AD203B41FA5}">
                      <a16:colId xmlns:a16="http://schemas.microsoft.com/office/drawing/2014/main" val="2243674137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748360785"/>
                    </a:ext>
                  </a:extLst>
                </a:gridCol>
                <a:gridCol w="1492898">
                  <a:extLst>
                    <a:ext uri="{9D8B030D-6E8A-4147-A177-3AD203B41FA5}">
                      <a16:colId xmlns:a16="http://schemas.microsoft.com/office/drawing/2014/main" val="664791821"/>
                    </a:ext>
                  </a:extLst>
                </a:gridCol>
                <a:gridCol w="1586204">
                  <a:extLst>
                    <a:ext uri="{9D8B030D-6E8A-4147-A177-3AD203B41FA5}">
                      <a16:colId xmlns:a16="http://schemas.microsoft.com/office/drawing/2014/main" val="1844685235"/>
                    </a:ext>
                  </a:extLst>
                </a:gridCol>
                <a:gridCol w="1424456">
                  <a:extLst>
                    <a:ext uri="{9D8B030D-6E8A-4147-A177-3AD203B41FA5}">
                      <a16:colId xmlns:a16="http://schemas.microsoft.com/office/drawing/2014/main" val="3500239224"/>
                    </a:ext>
                  </a:extLst>
                </a:gridCol>
              </a:tblGrid>
              <a:tr h="27764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lvl="0" algn="r">
                        <a:lnSpc>
                          <a:spcPct val="150000"/>
                        </a:lnSpc>
                        <a:buNone/>
                      </a:pPr>
                      <a:r>
                        <a:rPr lang="fi-FI" sz="1400">
                          <a:effectLst/>
                        </a:rPr>
                        <a:t> </a:t>
                      </a:r>
                      <a:endParaRPr lang="fi-FI" sz="180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  <a:tab pos="2733040" algn="r"/>
                        </a:tabLst>
                      </a:pPr>
                      <a:r>
                        <a:rPr lang="fi-FI" sz="1400">
                          <a:effectLst/>
                        </a:rPr>
                        <a:t>Etelä-Pohjanmaa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  <a:tab pos="2733040" algn="r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solidFill>
                            <a:schemeClr val="bg1"/>
                          </a:solidFill>
                          <a:effectLst/>
                        </a:rPr>
                        <a:t>Päijät-Häme</a:t>
                      </a:r>
                      <a:endParaRPr lang="fi-FI" sz="1800" b="1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fi-FI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098586"/>
                  </a:ext>
                </a:extLst>
              </a:tr>
              <a:tr h="277641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en-US"/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Kunta 1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Kunta 2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Kunta 3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Kunta 4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Keskiarvo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314334"/>
                  </a:ext>
                </a:extLst>
              </a:tr>
              <a:tr h="399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solidFill>
                            <a:schemeClr val="tx1"/>
                          </a:solidFill>
                          <a:effectLst/>
                        </a:rPr>
                        <a:t>Alkutilanne=vertailu</a:t>
                      </a:r>
                      <a:endParaRPr lang="fi-FI" sz="18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20234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Aamupala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0,65 (0,05)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0,69 (0,14)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0,50 (0,15)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0,68 (0,24)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0,62 (0,18)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74370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Lounas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0,83 (0,20)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0,90 (0,16)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0,94 (0,29)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1,21 (0,47)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0,98 (0,34)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90274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Välipala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0,69 (0,24)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0,79 (0,20)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0,52 (0,14)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0,77 (0,27)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0,69 (0,24)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368010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   Yhteensä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2,17 (0,36)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2,37 (0,29)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1,96 (0,36)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2,66 (0,82)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2,29 (0,58)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703904"/>
                  </a:ext>
                </a:extLst>
              </a:tr>
              <a:tr h="35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solidFill>
                            <a:schemeClr val="tx1"/>
                          </a:solidFill>
                          <a:effectLst/>
                        </a:rPr>
                        <a:t>Kokeilu</a:t>
                      </a:r>
                      <a:endParaRPr lang="fi-FI" sz="18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251576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Aamupala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0,58 (0,10)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0,69 (0,14)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0,50 (0,15)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0,63 (0,15)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0,60 (0,15)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946014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Lounas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0,81 (0,19)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0,88 (0,17)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0,88 (0,27)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1,17 (0,25)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0,95 (0,27)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404078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Välipala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0,68 (0,27)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0,74 (0,25)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0,51 (0,13)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0,69 (0,17)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0,65 (0,22)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57394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   Yhteensä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2,07 (0,36)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2,31 (0,33)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1,89 (0,31)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2,49 (0,30)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2,19 (0,40)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94197"/>
                  </a:ext>
                </a:extLst>
              </a:tr>
              <a:tr h="354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solidFill>
                            <a:schemeClr val="tx1"/>
                          </a:solidFill>
                          <a:effectLst/>
                        </a:rPr>
                        <a:t>Erotus</a:t>
                      </a:r>
                      <a:endParaRPr lang="fi-FI" sz="18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 i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59214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Aamupala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-0,06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0,00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0,00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-0,05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-0,03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430890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Lounas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-0,03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-0,01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-0,06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-0,04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-0,03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612447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0">
                          <a:effectLst/>
                        </a:rPr>
                        <a:t>   Välipala</a:t>
                      </a:r>
                      <a:endParaRPr lang="fi-FI" sz="1800" b="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-0,01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-0,05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-0,01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-0,08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-0,04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71996"/>
                  </a:ext>
                </a:extLst>
              </a:tr>
              <a:tr h="27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   Yhteensä</a:t>
                      </a:r>
                      <a:endParaRPr lang="fi-FI" sz="18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-0,10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-0,07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-0,07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 b="1">
                          <a:effectLst/>
                        </a:rPr>
                        <a:t>-0,17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-0,10</a:t>
                      </a:r>
                      <a:endParaRPr lang="fi-FI" sz="18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747" marR="69747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5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4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BC55C-13A8-968F-F608-BB8C090C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58E2C-2D42-E1EC-9E7F-6BF03BBA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326BD-7773-9816-6A91-CACB0A9F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595311"/>
            <a:ext cx="9779000" cy="701675"/>
          </a:xfrm>
        </p:spPr>
        <p:txBody>
          <a:bodyPr>
            <a:normAutofit/>
          </a:bodyPr>
          <a:lstStyle/>
          <a:p>
            <a:r>
              <a:rPr lang="fi-FI" sz="4000" dirty="0"/>
              <a:t>Kokeilun kustannukset, €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F74B58-CEF6-5D32-AB75-7AF45DAE4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488826"/>
              </p:ext>
            </p:extLst>
          </p:nvPr>
        </p:nvGraphicFramePr>
        <p:xfrm>
          <a:off x="838200" y="1391101"/>
          <a:ext cx="10400698" cy="4965249"/>
        </p:xfrm>
        <a:graphic>
          <a:graphicData uri="http://schemas.openxmlformats.org/drawingml/2006/table">
            <a:tbl>
              <a:tblPr firstRow="1" firstCol="1" bandRow="1"/>
              <a:tblGrid>
                <a:gridCol w="1632857">
                  <a:extLst>
                    <a:ext uri="{9D8B030D-6E8A-4147-A177-3AD203B41FA5}">
                      <a16:colId xmlns:a16="http://schemas.microsoft.com/office/drawing/2014/main" val="93326596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411230495"/>
                    </a:ext>
                  </a:extLst>
                </a:gridCol>
                <a:gridCol w="3523390">
                  <a:extLst>
                    <a:ext uri="{9D8B030D-6E8A-4147-A177-3AD203B41FA5}">
                      <a16:colId xmlns:a16="http://schemas.microsoft.com/office/drawing/2014/main" val="2956921477"/>
                    </a:ext>
                  </a:extLst>
                </a:gridCol>
                <a:gridCol w="1370779">
                  <a:extLst>
                    <a:ext uri="{9D8B030D-6E8A-4147-A177-3AD203B41FA5}">
                      <a16:colId xmlns:a16="http://schemas.microsoft.com/office/drawing/2014/main" val="3684361763"/>
                    </a:ext>
                  </a:extLst>
                </a:gridCol>
                <a:gridCol w="1370779">
                  <a:extLst>
                    <a:ext uri="{9D8B030D-6E8A-4147-A177-3AD203B41FA5}">
                      <a16:colId xmlns:a16="http://schemas.microsoft.com/office/drawing/2014/main" val="2820530564"/>
                    </a:ext>
                  </a:extLst>
                </a:gridCol>
                <a:gridCol w="1370779">
                  <a:extLst>
                    <a:ext uri="{9D8B030D-6E8A-4147-A177-3AD203B41FA5}">
                      <a16:colId xmlns:a16="http://schemas.microsoft.com/office/drawing/2014/main" val="3756886365"/>
                    </a:ext>
                  </a:extLst>
                </a:gridCol>
              </a:tblGrid>
              <a:tr h="768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Toiminta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dirty="0">
                          <a:effectLst/>
                        </a:rPr>
                        <a:t>Kustannuslajit</a:t>
                      </a:r>
                      <a:endParaRPr lang="fi-FI" sz="1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E-P</a:t>
                      </a:r>
                      <a:br>
                        <a:rPr lang="fi-FI" sz="1400">
                          <a:effectLst/>
                        </a:rPr>
                      </a:br>
                      <a:r>
                        <a:rPr lang="fi-FI" sz="1400">
                          <a:effectLst/>
                        </a:rPr>
                        <a:t>(3 kuntaa)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Päijät-Häme </a:t>
                      </a:r>
                    </a:p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(1 kunta)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Kustannukset yhteensä, €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704599"/>
                  </a:ext>
                </a:extLst>
              </a:tr>
              <a:tr h="340207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Ruokalistojen suunnittelu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endParaRPr lang="fi-FI" sz="1400">
                        <a:effectLst/>
                      </a:endParaRPr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fi-FI" sz="1400">
                          <a:effectLst/>
                        </a:rPr>
                        <a:t>  </a:t>
                      </a:r>
                      <a:endParaRPr lang="fi-FI" sz="1400">
                        <a:effectLst/>
                        <a:latin typeface="Open Sans"/>
                        <a:ea typeface="Open Sans"/>
                        <a:cs typeface="Times New Roman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Matkustus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Hankkeen työntekijöiden matkakulut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729 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44 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773 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924314"/>
                  </a:ext>
                </a:extLst>
              </a:tr>
              <a:tr h="340207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Palvelut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Projektityöntekijät ja harjoittelijat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3577 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0 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3577 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386705"/>
                  </a:ext>
                </a:extLst>
              </a:tr>
              <a:tr h="414130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Työpajat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Kuntien henkilökunnan työtunnit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2752 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1210 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3962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51741"/>
                  </a:ext>
                </a:extLst>
              </a:tr>
              <a:tr h="441739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en-US"/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Yhteensä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 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7058 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1254 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8312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033391"/>
                  </a:ext>
                </a:extLst>
              </a:tr>
              <a:tr h="264554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Ruokakasvatus </a:t>
                      </a: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</a:tabLst>
                      </a:pPr>
                      <a:r>
                        <a:rPr lang="fi-FI" sz="1400">
                          <a:effectLst/>
                        </a:rPr>
                        <a:t> 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Materiaalit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Koulutusmateriaalit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899 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300 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1199 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23465"/>
                  </a:ext>
                </a:extLst>
              </a:tr>
              <a:tr h="516576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Palvelut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Ruukku-palvelu, projektityöntekijät, ohjelmistolisenssit ja postimaksut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6857 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11831 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18688 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58203"/>
                  </a:ext>
                </a:extLst>
              </a:tr>
              <a:tr h="264554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Matkustus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Hankkeen työntekijöiden matkakulut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1160 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1587 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2747 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502340"/>
                  </a:ext>
                </a:extLst>
              </a:tr>
              <a:tr h="264554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Työpajat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Kuntien henkilökunnan työtunnit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798 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587 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1385 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17919"/>
                  </a:ext>
                </a:extLst>
              </a:tr>
              <a:tr h="264554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Yhteensä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 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9714 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14305 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24019 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5615"/>
                  </a:ext>
                </a:extLst>
              </a:tr>
              <a:tr h="264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Muut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Palvelut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IT-palvelut, nettisivut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53 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18 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71 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494286"/>
                  </a:ext>
                </a:extLst>
              </a:tr>
              <a:tr h="264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Yhteensä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 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effectLst/>
                        </a:rPr>
                        <a:t>  </a:t>
                      </a:r>
                      <a:endParaRPr lang="fi-FI" sz="1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16825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15577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>
                          <a:effectLst/>
                        </a:rPr>
                        <a:t>32402</a:t>
                      </a:r>
                      <a:endParaRPr lang="fi-FI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4663"/>
                  </a:ext>
                </a:extLst>
              </a:tr>
              <a:tr h="264554"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Open Sans" panose="020B0606030504020204" pitchFamily="34" charset="0"/>
                          <a:cs typeface="Times New Roman" panose="02020603050405020304" pitchFamily="18" charset="0"/>
                        </a:rPr>
                        <a:t>Lapsia yhteensä interventioryhmässä 606, kustannukset yhteensä / lapsi</a:t>
                      </a:r>
                    </a:p>
                  </a:txBody>
                  <a:tcPr marL="37734" marR="37734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 b="1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endParaRPr lang="fi-FI" sz="1400" b="1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734" marR="3773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  <a:tabLst>
                          <a:tab pos="828040" algn="l"/>
                          <a:tab pos="1656080" algn="l"/>
                          <a:tab pos="2484120" algn="l"/>
                          <a:tab pos="828040" algn="l"/>
                        </a:tabLst>
                      </a:pPr>
                      <a:r>
                        <a:rPr lang="fi-FI" sz="1400" b="1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Open Sans" panose="020B060603050402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37734" marR="37734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79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3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7511B-8D3B-1FEC-013C-1467743EA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136AE-DE35-354E-49C8-730B3DCE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CE21-8CB6-49E2-B28E-825D9CC21EAF}" type="datetimeyyyy">
              <a:rPr lang="sv-SE" smtClean="0"/>
              <a:t>2025</a:t>
            </a:fld>
            <a:endParaRPr lang="sv-S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A09C70-8A63-CAD9-DB20-5F0F6124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36525"/>
            <a:ext cx="9779000" cy="1160463"/>
          </a:xfrm>
        </p:spPr>
        <p:txBody>
          <a:bodyPr>
            <a:normAutofit/>
          </a:bodyPr>
          <a:lstStyle/>
          <a:p>
            <a:r>
              <a:rPr lang="fi-FI"/>
              <a:t>Kustannukset ja vaikuttavuus</a:t>
            </a:r>
            <a:br>
              <a:rPr lang="fi-FI"/>
            </a:br>
            <a:r>
              <a:rPr lang="fi-FI" sz="2400"/>
              <a:t>Keskiarvo (keskivirhe)</a:t>
            </a:r>
            <a:endParaRPr lang="fi-FI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74CD9E20-BB54-EDAD-28D9-377CED989E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696975"/>
              </p:ext>
            </p:extLst>
          </p:nvPr>
        </p:nvGraphicFramePr>
        <p:xfrm>
          <a:off x="1425036" y="2166938"/>
          <a:ext cx="7839613" cy="333547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802449">
                  <a:extLst>
                    <a:ext uri="{9D8B030D-6E8A-4147-A177-3AD203B41FA5}">
                      <a16:colId xmlns:a16="http://schemas.microsoft.com/office/drawing/2014/main" val="4184662169"/>
                    </a:ext>
                  </a:extLst>
                </a:gridCol>
                <a:gridCol w="1518582">
                  <a:extLst>
                    <a:ext uri="{9D8B030D-6E8A-4147-A177-3AD203B41FA5}">
                      <a16:colId xmlns:a16="http://schemas.microsoft.com/office/drawing/2014/main" val="1665216527"/>
                    </a:ext>
                  </a:extLst>
                </a:gridCol>
                <a:gridCol w="1518582">
                  <a:extLst>
                    <a:ext uri="{9D8B030D-6E8A-4147-A177-3AD203B41FA5}">
                      <a16:colId xmlns:a16="http://schemas.microsoft.com/office/drawing/2014/main" val="2788301605"/>
                    </a:ext>
                  </a:extLst>
                </a:gridCol>
              </a:tblGrid>
              <a:tr h="594383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 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Ravintoindeksi</a:t>
                      </a: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 dirty="0" err="1">
                          <a:effectLst/>
                        </a:rPr>
                        <a:t>Folaatti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92205"/>
                  </a:ext>
                </a:extLst>
              </a:tr>
              <a:tr h="337479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Kokeiluryhmä (N = 32)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64265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Kustannukset (€)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 dirty="0">
                          <a:effectLst/>
                        </a:rPr>
                        <a:t>199,8 (13,5)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175,1 (9,8)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36958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Vaikuttavuus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1,1 (0,1)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-0,7 (0,6)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857034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Vertailuryhmä(N = 50)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836154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 Kustannukset (€)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192,7 (12,2)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196,7 (20,4)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238768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 Vaikuttavuus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858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>
                          <a:effectLst/>
                        </a:rPr>
                        <a:t>-0,7 (0,1)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0,0 (0,5)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135899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Ero</a:t>
                      </a:r>
                    </a:p>
                  </a:txBody>
                  <a:tcPr marL="6858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795516"/>
                  </a:ext>
                </a:extLst>
              </a:tr>
              <a:tr h="301764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  Kustannuksissa (€)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>
                          <a:effectLst/>
                        </a:rPr>
                        <a:t>7,1 (18,2)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-21,6 (22,6)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14506"/>
                  </a:ext>
                </a:extLst>
              </a:tr>
              <a:tr h="291266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effectLst/>
                        </a:rPr>
                        <a:t>    Vaikuttavuudessa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1,8 (0,7)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-0,7 (3,0)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782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289157"/>
      </p:ext>
    </p:extLst>
  </p:cSld>
  <p:clrMapOvr>
    <a:masterClrMapping/>
  </p:clrMapOvr>
</p:sld>
</file>

<file path=ppt/theme/theme1.xml><?xml version="1.0" encoding="utf-8"?>
<a:theme xmlns:a="http://schemas.openxmlformats.org/drawingml/2006/main" name="Otsikko, Title">
  <a:themeElements>
    <a:clrScheme name="Custom 1">
      <a:dk1>
        <a:srgbClr val="42453D"/>
      </a:dk1>
      <a:lt1>
        <a:sysClr val="window" lastClr="FFFFFF"/>
      </a:lt1>
      <a:dk2>
        <a:srgbClr val="49654C"/>
      </a:dk2>
      <a:lt2>
        <a:srgbClr val="E7E6E6"/>
      </a:lt2>
      <a:accent1>
        <a:srgbClr val="3CAF6F"/>
      </a:accent1>
      <a:accent2>
        <a:srgbClr val="7BB92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B5629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valliset diat, slides with pics">
  <a:themeElements>
    <a:clrScheme name="Custom 1">
      <a:dk1>
        <a:srgbClr val="42453D"/>
      </a:dk1>
      <a:lt1>
        <a:sysClr val="window" lastClr="FFFFFF"/>
      </a:lt1>
      <a:dk2>
        <a:srgbClr val="49654C"/>
      </a:dk2>
      <a:lt2>
        <a:srgbClr val="E7E6E6"/>
      </a:lt2>
      <a:accent1>
        <a:srgbClr val="3CAF6F"/>
      </a:accent1>
      <a:accent2>
        <a:srgbClr val="7BB92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B5629"/>
      </a:hlink>
      <a:folHlink>
        <a:srgbClr val="954F72"/>
      </a:folHlink>
    </a:clrScheme>
    <a:fontScheme name="Custom 2">
      <a:majorFont>
        <a:latin typeface="Lato Black"/>
        <a:ea typeface=""/>
        <a:cs typeface=""/>
      </a:majorFont>
      <a:minorFont>
        <a:latin typeface="Merriweath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od_Step_PP" id="{CAD44443-B1B9-4590-8848-F0C7A8B90D4F}" vid="{2D6AD25A-F46C-4A41-9AE5-AF7C978745EF}"/>
    </a:ext>
  </a:extLst>
</a:theme>
</file>

<file path=ppt/theme/theme3.xml><?xml version="1.0" encoding="utf-8"?>
<a:theme xmlns:a="http://schemas.openxmlformats.org/drawingml/2006/main" name="Perus/Sim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0BC0FAD8C11BB4688B70D8ED2FA5BEE" ma:contentTypeVersion="18" ma:contentTypeDescription="Luo uusi asiakirja." ma:contentTypeScope="" ma:versionID="c58d6b636e260e31e18706be99cbc53b">
  <xsd:schema xmlns:xsd="http://www.w3.org/2001/XMLSchema" xmlns:xs="http://www.w3.org/2001/XMLSchema" xmlns:p="http://schemas.microsoft.com/office/2006/metadata/properties" xmlns:ns2="f661e5c0-d2f5-4edf-9ff2-dc966cde7078" xmlns:ns3="087a7ffb-a834-4d9b-9c20-f8cfc811709d" targetNamespace="http://schemas.microsoft.com/office/2006/metadata/properties" ma:root="true" ma:fieldsID="83bda91278cde26e27a5ceb9fca5c9a3" ns2:_="" ns3:_="">
    <xsd:import namespace="f661e5c0-d2f5-4edf-9ff2-dc966cde7078"/>
    <xsd:import namespace="087a7ffb-a834-4d9b-9c20-f8cfc81170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1e5c0-d2f5-4edf-9ff2-dc966cde70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4f981686-4228-4fdb-bd9d-a62e28a40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a7ffb-a834-4d9b-9c20-f8cfc811709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674ac9b-9209-4a89-bcf6-3bb15452846b}" ma:internalName="TaxCatchAll" ma:showField="CatchAllData" ma:web="087a7ffb-a834-4d9b-9c20-f8cfc81170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7a7ffb-a834-4d9b-9c20-f8cfc811709d" xsi:nil="true"/>
    <lcf76f155ced4ddcb4097134ff3c332f xmlns="f661e5c0-d2f5-4edf-9ff2-dc966cde70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B4CA93-6822-4D5B-B63B-FDF6D250E373}"/>
</file>

<file path=customXml/itemProps2.xml><?xml version="1.0" encoding="utf-8"?>
<ds:datastoreItem xmlns:ds="http://schemas.openxmlformats.org/officeDocument/2006/customXml" ds:itemID="{D5221EA9-0689-4B79-8ECD-5E9617D6BF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08C5BE-01B6-4E97-941E-27F4B26BAD8C}">
  <ds:schemaRefs>
    <ds:schemaRef ds:uri="http://schemas.openxmlformats.org/package/2006/metadata/core-properties"/>
    <ds:schemaRef ds:uri="http://purl.org/dc/elements/1.1/"/>
    <ds:schemaRef ds:uri="f6ccdc83-0c0e-474b-a23e-4319a265ff44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64f91e45-bc02-4f5c-899e-cd2fd9d84fc2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4814fa1-1a0b-42d1-967a-caddbf829325}" enabled="1" method="Standard" siteId="{fa6944af-cc7c-4cd8-9154-c0113279891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Food_Step_PowerPoint_en</Template>
  <TotalTime>0</TotalTime>
  <Words>978</Words>
  <Application>Microsoft Office PowerPoint</Application>
  <PresentationFormat>Laajakuva</PresentationFormat>
  <Paragraphs>267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8" baseType="lpstr">
      <vt:lpstr>Lato</vt:lpstr>
      <vt:lpstr>Arial</vt:lpstr>
      <vt:lpstr>Calibri</vt:lpstr>
      <vt:lpstr>Aptos</vt:lpstr>
      <vt:lpstr>Calibri Light</vt:lpstr>
      <vt:lpstr>Times New Roman</vt:lpstr>
      <vt:lpstr>Aptos Narrow</vt:lpstr>
      <vt:lpstr>Merriweather</vt:lpstr>
      <vt:lpstr>Wingdings</vt:lpstr>
      <vt:lpstr>Lato Black</vt:lpstr>
      <vt:lpstr>Open Sans</vt:lpstr>
      <vt:lpstr>Otsikko, Title</vt:lpstr>
      <vt:lpstr>Kuvalliset diat, slides with pics</vt:lpstr>
      <vt:lpstr>Perus/Simple</vt:lpstr>
      <vt:lpstr>Kasviksia kustannusvaikuttavasti! Kokemuksia Ruoka-askel-hankkeesta</vt:lpstr>
      <vt:lpstr>Ruoka-askel-hanke tiiviisti</vt:lpstr>
      <vt:lpstr>Ruoka-askel-hanke tiiviisti</vt:lpstr>
      <vt:lpstr>Ruoka-askel-hanke tiiviisti</vt:lpstr>
      <vt:lpstr>Taloudellisen arvioinnin tavoitteet</vt:lpstr>
      <vt:lpstr>Menetelmät</vt:lpstr>
      <vt:lpstr>Aterioiden raaka-aineiden kustannukset, € Keskiarvo (keskihajonta)</vt:lpstr>
      <vt:lpstr>Kokeilun kustannukset, €</vt:lpstr>
      <vt:lpstr>Kustannukset ja vaikuttavuus Keskiarvo (keskivirhe)</vt:lpstr>
      <vt:lpstr>Kustannusvaikuttavuustasot</vt:lpstr>
      <vt:lpstr>PowerPoint-esitys</vt:lpstr>
      <vt:lpstr>PowerPoint-esitys</vt:lpstr>
      <vt:lpstr>Kiitos!</vt:lpstr>
      <vt:lpstr>Käytännössä ruokapalveluissa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Kerttu Uusimäki</dc:creator>
  <cp:lastModifiedBy>Marjut Huhtala</cp:lastModifiedBy>
  <cp:revision>17</cp:revision>
  <dcterms:created xsi:type="dcterms:W3CDTF">2021-08-18T19:55:15Z</dcterms:created>
  <dcterms:modified xsi:type="dcterms:W3CDTF">2025-10-02T06:10:34Z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0x010100D0BC0FAD8C11BB4688B70D8ED2FA5BEE</vt:lpwstr>
  </property>
  <property fmtid="{D5CDD505-2E9C-101B-9397-08002B2CF9AE}" pid="3" name="MediaServiceImageTags">
    <vt:lpwstr/>
  </property>
</Properties>
</file>